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805" r:id="rId2"/>
    <p:sldMasterId id="2147483950" r:id="rId3"/>
  </p:sldMasterIdLst>
  <p:notesMasterIdLst>
    <p:notesMasterId r:id="rId45"/>
  </p:notesMasterIdLst>
  <p:sldIdLst>
    <p:sldId id="256" r:id="rId4"/>
    <p:sldId id="268" r:id="rId5"/>
    <p:sldId id="269" r:id="rId6"/>
    <p:sldId id="270" r:id="rId7"/>
    <p:sldId id="275" r:id="rId8"/>
    <p:sldId id="276" r:id="rId9"/>
    <p:sldId id="281" r:id="rId10"/>
    <p:sldId id="278" r:id="rId11"/>
    <p:sldId id="277" r:id="rId12"/>
    <p:sldId id="279" r:id="rId13"/>
    <p:sldId id="280" r:id="rId14"/>
    <p:sldId id="260" r:id="rId15"/>
    <p:sldId id="262" r:id="rId16"/>
    <p:sldId id="288" r:id="rId17"/>
    <p:sldId id="272" r:id="rId18"/>
    <p:sldId id="271" r:id="rId19"/>
    <p:sldId id="261" r:id="rId20"/>
    <p:sldId id="282" r:id="rId21"/>
    <p:sldId id="283" r:id="rId22"/>
    <p:sldId id="284" r:id="rId23"/>
    <p:sldId id="285" r:id="rId24"/>
    <p:sldId id="286" r:id="rId25"/>
    <p:sldId id="287" r:id="rId26"/>
    <p:sldId id="289" r:id="rId27"/>
    <p:sldId id="290" r:id="rId28"/>
    <p:sldId id="291" r:id="rId29"/>
    <p:sldId id="292" r:id="rId30"/>
    <p:sldId id="293" r:id="rId31"/>
    <p:sldId id="294" r:id="rId32"/>
    <p:sldId id="297" r:id="rId33"/>
    <p:sldId id="298" r:id="rId34"/>
    <p:sldId id="295" r:id="rId35"/>
    <p:sldId id="296" r:id="rId36"/>
    <p:sldId id="299" r:id="rId37"/>
    <p:sldId id="273" r:id="rId38"/>
    <p:sldId id="274" r:id="rId39"/>
    <p:sldId id="263" r:id="rId40"/>
    <p:sldId id="264" r:id="rId41"/>
    <p:sldId id="265" r:id="rId42"/>
    <p:sldId id="266" r:id="rId43"/>
    <p:sldId id="267" r:id="rId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DEF"/>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4" autoAdjust="0"/>
    <p:restoredTop sz="94639" autoAdjust="0"/>
  </p:normalViewPr>
  <p:slideViewPr>
    <p:cSldViewPr snapToGrid="0">
      <p:cViewPr varScale="1">
        <p:scale>
          <a:sx n="92" d="100"/>
          <a:sy n="92" d="100"/>
        </p:scale>
        <p:origin x="108" y="198"/>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12/14/2015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192539F1-1B5C-B047-8A9B-D284626E9CB1}" type="slidenum">
              <a:rPr lang="en-US" sz="1200">
                <a:solidFill>
                  <a:srgbClr val="003366"/>
                </a:solidFill>
              </a:rPr>
              <a:pPr/>
              <a:t>7</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defTabSz="457200" fontAlgn="base">
              <a:spcBef>
                <a:spcPct val="0"/>
              </a:spcBef>
              <a:spcAft>
                <a:spcPct val="0"/>
              </a:spcAft>
            </a:pPr>
            <a:fld id="{6E4C9C7D-D779-504A-8EBF-CB6739E7056C}" type="slidenum">
              <a:rPr lang="en-US" sz="1200">
                <a:solidFill>
                  <a:prstClr val="black"/>
                </a:solidFill>
              </a:rPr>
              <a:pPr algn="r" defTabSz="457200" fontAlgn="base">
                <a:spcBef>
                  <a:spcPct val="0"/>
                </a:spcBef>
                <a:spcAft>
                  <a:spcPct val="0"/>
                </a:spcAft>
              </a:pPr>
              <a:t>7</a:t>
            </a:fld>
            <a:endParaRPr lang="en-US" sz="1200">
              <a:solidFill>
                <a:prstClr val="black"/>
              </a:solidFill>
            </a:endParaRPr>
          </a:p>
        </p:txBody>
      </p:sp>
      <p:sp>
        <p:nvSpPr>
          <p:cNvPr id="253955" name="Rectangle 2"/>
          <p:cNvSpPr>
            <a:spLocks noGrp="1" noRot="1" noChangeAspect="1" noChangeArrowheads="1" noTextEdit="1"/>
          </p:cNvSpPr>
          <p:nvPr>
            <p:ph type="sldImg"/>
          </p:nvPr>
        </p:nvSpPr>
        <p:spPr>
          <a:xfrm>
            <a:off x="385763" y="687388"/>
            <a:ext cx="6088062"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a:t>
            </a:r>
            <a:r>
              <a:rPr lang="en-US" baseline="0" smtClean="0">
                <a:latin typeface="Arial" charset="0"/>
                <a:cs typeface="+mn-cs"/>
              </a:rPr>
              <a:t>we decide </a:t>
            </a:r>
            <a:r>
              <a:rPr lang="en-US" baseline="0" dirty="0" smtClean="0">
                <a:latin typeface="Arial" charset="0"/>
                <a:cs typeface="+mn-cs"/>
              </a:rPr>
              <a:t>what data we keep? </a:t>
            </a:r>
            <a:endParaRPr lang="en-US" dirty="0" smtClean="0">
              <a:latin typeface="Arial" charset="0"/>
              <a:cs typeface="+mn-cs"/>
            </a:endParaRPr>
          </a:p>
        </p:txBody>
      </p:sp>
    </p:spTree>
    <p:extLst>
      <p:ext uri="{BB962C8B-B14F-4D97-AF65-F5344CB8AC3E}">
        <p14:creationId xmlns:p14="http://schemas.microsoft.com/office/powerpoint/2010/main" val="380987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b="1" dirty="0"/>
              <a:t>Data Costs</a:t>
            </a:r>
          </a:p>
          <a:p>
            <a:pPr>
              <a:lnSpc>
                <a:spcPct val="80000"/>
              </a:lnSpc>
            </a:pPr>
            <a:endParaRPr lang="en-US" sz="900" b="1" dirty="0">
              <a:solidFill>
                <a:srgbClr val="FFFF00"/>
              </a:solidFill>
            </a:endParaRPr>
          </a:p>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p>
          <a:p>
            <a:pPr>
              <a:lnSpc>
                <a:spcPct val="80000"/>
              </a:lnSpc>
            </a:pPr>
            <a:endParaRPr lang="en-US" sz="1000" dirty="0"/>
          </a:p>
          <a:p>
            <a:pPr>
              <a:lnSpc>
                <a:spcPct val="80000"/>
              </a:lnSpc>
            </a:pPr>
            <a:r>
              <a:rPr lang="en-US" sz="1000" b="1" dirty="0"/>
              <a:t>“MEDICARE PAYMENT ERRORS NEAR $20B”</a:t>
            </a:r>
            <a:r>
              <a:rPr lang="en-US" sz="1000" dirty="0"/>
              <a:t> </a:t>
            </a:r>
            <a:r>
              <a:rPr lang="en-US" sz="1000" i="1" dirty="0"/>
              <a:t>(CNN) December 2004</a:t>
            </a:r>
          </a:p>
          <a:p>
            <a:pPr>
              <a:lnSpc>
                <a:spcPct val="80000"/>
              </a:lnSpc>
            </a:pPr>
            <a:r>
              <a:rPr lang="en-US" sz="1000" i="1" dirty="0"/>
              <a:t>Miscoding and Billing Errors from Doctors and Hospitals totaled $20,000,000,000 in FY 2003    (9.3% error rate) . The error rate measured claims that were paid despite being medically unnecessary, inadequately documented or improperly coded. In some instances, Medicare asked health care providers for medical records to back up their claims and got no response.  The survey did not document instances of alleged fraud.  This error rate actually was an improvement over the previous fiscal year (9.8% error rate).</a:t>
            </a:r>
          </a:p>
          <a:p>
            <a:pPr>
              <a:lnSpc>
                <a:spcPct val="80000"/>
              </a:lnSpc>
            </a:pPr>
            <a:endParaRPr lang="en-US" sz="1000" b="1" i="1" dirty="0"/>
          </a:p>
          <a:p>
            <a:pPr>
              <a:lnSpc>
                <a:spcPct val="80000"/>
              </a:lnSpc>
            </a:pPr>
            <a:r>
              <a:rPr lang="en-US" sz="1000" b="1" dirty="0"/>
              <a:t>“AUDIT:  JUSTICE STATS ON ANTI-TERROR CASES FLAWED” </a:t>
            </a:r>
            <a:r>
              <a:rPr lang="en-US" sz="1000" dirty="0"/>
              <a:t>(AP) February 2007)</a:t>
            </a:r>
          </a:p>
          <a:p>
            <a:pPr>
              <a:lnSpc>
                <a:spcPct val="80000"/>
              </a:lnSpc>
            </a:pPr>
            <a:r>
              <a:rPr lang="en-US" sz="1000" i="1" dirty="0"/>
              <a:t>The Justice Department Inspector General found only two sets of data out of 26 concerning terrorism attacks were accurate.  The Justice Department uses these statistics to argue for their budget.  The Inspector General said the data “appear to be the result of decentralized and haphazard methods of collections … and do not appear to be intentional.” </a:t>
            </a:r>
          </a:p>
          <a:p>
            <a:pPr>
              <a:lnSpc>
                <a:spcPct val="80000"/>
              </a:lnSpc>
            </a:pPr>
            <a:endParaRPr lang="en-US" sz="1000" b="1" dirty="0"/>
          </a:p>
          <a:p>
            <a:pPr>
              <a:lnSpc>
                <a:spcPct val="80000"/>
              </a:lnSpc>
            </a:pPr>
            <a:r>
              <a:rPr lang="en-US" sz="1000" b="1" dirty="0"/>
              <a:t>“OOPS! TECH ERROR WIPES OUT Alaska Info” </a:t>
            </a:r>
            <a:r>
              <a:rPr lang="en-US" sz="1000" dirty="0"/>
              <a:t>(AP) March 2007</a:t>
            </a:r>
          </a:p>
          <a:p>
            <a:pPr>
              <a:lnSpc>
                <a:spcPct val="80000"/>
              </a:lnSpc>
            </a:pPr>
            <a:r>
              <a:rPr lang="en-US" sz="1000" i="1" dirty="0"/>
              <a:t>A technician managed to delete the data and backup for the $38 billion Alaska oil revenue fund – money received by residents of the State.  Correcting the errors cost the State an additional $220,700 (which of course was taken off the receipts to Alaska residents.)</a:t>
            </a:r>
          </a:p>
        </p:txBody>
      </p:sp>
    </p:spTree>
    <p:extLst>
      <p:ext uri="{BB962C8B-B14F-4D97-AF65-F5344CB8AC3E}">
        <p14:creationId xmlns:p14="http://schemas.microsoft.com/office/powerpoint/2010/main" val="345001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lnSpc>
                <a:spcPct val="80000"/>
              </a:lnSpc>
              <a:defRPr/>
            </a:pPr>
            <a:r>
              <a:rPr lang="en-US" sz="12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Font typeface="Wingdings" pitchFamily="2" charset="2"/>
              <a:buNone/>
              <a:defRPr/>
            </a:pPr>
            <a:endParaRPr lang="en-US" sz="800" dirty="0" smtClean="0"/>
          </a:p>
          <a:p>
            <a:pPr eaLnBrk="1" hangingPunct="1">
              <a:lnSpc>
                <a:spcPct val="80000"/>
              </a:lnSpc>
              <a:defRPr/>
            </a:pPr>
            <a:r>
              <a:rPr lang="en-US" sz="1200" dirty="0" smtClean="0"/>
              <a:t>The solution:</a:t>
            </a:r>
            <a:r>
              <a:rPr lang="en-US" sz="1200" baseline="0" dirty="0" smtClean="0"/>
              <a:t> </a:t>
            </a:r>
            <a:r>
              <a:rPr lang="en-US" sz="1200" dirty="0" smtClean="0"/>
              <a:t>A state office GIS specialist retrieved the</a:t>
            </a:r>
            <a:r>
              <a:rPr lang="en-US" sz="1200" baseline="0" dirty="0" smtClean="0"/>
              <a:t> </a:t>
            </a:r>
            <a:r>
              <a:rPr lang="en-US" sz="1200" dirty="0" smtClean="0"/>
              <a:t>workstation and sifted through files trying to salvage relevant data. </a:t>
            </a:r>
          </a:p>
          <a:p>
            <a:pPr eaLnBrk="1" hangingPunct="1">
              <a:lnSpc>
                <a:spcPct val="80000"/>
              </a:lnSpc>
              <a:defRPr/>
            </a:pPr>
            <a:endParaRPr lang="en-US" sz="800" dirty="0" smtClean="0"/>
          </a:p>
          <a:p>
            <a:pPr eaLnBrk="1" hangingPunct="1">
              <a:lnSpc>
                <a:spcPct val="80000"/>
              </a:lnSpc>
              <a:defRPr/>
            </a:pPr>
            <a:r>
              <a:rPr lang="en-US" sz="1200" dirty="0" smtClean="0"/>
              <a:t>The cost:  1 work month ($4,000) plus the</a:t>
            </a:r>
            <a:r>
              <a:rPr lang="en-US" sz="1200" baseline="0" dirty="0" smtClean="0"/>
              <a:t> </a:t>
            </a:r>
            <a:r>
              <a:rPr lang="en-US" sz="1200" dirty="0" smtClean="0"/>
              <a:t>value of data that was not recovered.</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Consider</a:t>
            </a:r>
            <a:r>
              <a:rPr lang="en-US" sz="1200" baseline="0" dirty="0" smtClean="0"/>
              <a:t> that this </a:t>
            </a:r>
            <a:r>
              <a:rPr lang="en-US" sz="1200" dirty="0" smtClean="0"/>
              <a:t>situation could have been much worse because the data was not being backed up as it would have been if stored on a server.</a:t>
            </a:r>
          </a:p>
          <a:p>
            <a:endParaRPr lang="en-US" dirty="0" smtClean="0"/>
          </a:p>
        </p:txBody>
      </p:sp>
    </p:spTree>
    <p:extLst>
      <p:ext uri="{BB962C8B-B14F-4D97-AF65-F5344CB8AC3E}">
        <p14:creationId xmlns:p14="http://schemas.microsoft.com/office/powerpoint/2010/main" val="38756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lnSpc>
                <a:spcPct val="80000"/>
              </a:lnSpc>
              <a:buClr>
                <a:schemeClr val="accent1">
                  <a:lumMod val="75000"/>
                </a:schemeClr>
              </a:buClr>
              <a:buSzPct val="95000"/>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smtClean="0"/>
              <a:t>        (14 inventories = $504,000)</a:t>
            </a:r>
          </a:p>
          <a:p>
            <a:endParaRPr lang="en-US" dirty="0" smtClean="0"/>
          </a:p>
        </p:txBody>
      </p:sp>
    </p:spTree>
    <p:extLst>
      <p:ext uri="{BB962C8B-B14F-4D97-AF65-F5344CB8AC3E}">
        <p14:creationId xmlns:p14="http://schemas.microsoft.com/office/powerpoint/2010/main" val="91877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Keep yourself organized – be able to find your files (data inputs, analytic scripts, outputs at various stages of the analytic process, </a:t>
            </a:r>
            <a:r>
              <a:rPr lang="en-US" sz="2400" dirty="0" err="1" smtClean="0">
                <a:ea typeface="ＭＳ Ｐゴシック" pitchFamily="34" charset="-128"/>
              </a:rPr>
              <a:t>etc</a:t>
            </a:r>
            <a:r>
              <a:rPr lang="en-US" sz="2400" dirty="0" smtClean="0">
                <a:ea typeface="ＭＳ Ｐゴシック" pitchFamily="34" charset="-128"/>
              </a:rPr>
              <a:t>) </a:t>
            </a:r>
          </a:p>
          <a:p>
            <a:pPr lvl="1">
              <a:buClr>
                <a:srgbClr val="177F8A"/>
              </a:buClr>
            </a:pPr>
            <a:r>
              <a:rPr lang="en-US" sz="2400" dirty="0" smtClean="0">
                <a:ea typeface="ＭＳ Ｐゴシック" pitchFamily="34" charset="-128"/>
              </a:rPr>
              <a:t>Track your science processes for reproducibility – be able to match up your outputs with exact inputs and transformations that produced them</a:t>
            </a:r>
          </a:p>
          <a:p>
            <a:pPr lvl="1">
              <a:buClr>
                <a:srgbClr val="177F8A"/>
              </a:buClr>
            </a:pPr>
            <a:r>
              <a:rPr lang="en-US" sz="2400" dirty="0" smtClean="0">
                <a:ea typeface="ＭＳ Ｐゴシック" pitchFamily="34" charset="-128"/>
              </a:rPr>
              <a:t>Better control versions of data – identify easily versions that can be periodically purged</a:t>
            </a:r>
          </a:p>
          <a:p>
            <a:pPr lvl="1">
              <a:buClr>
                <a:srgbClr val="177F8A"/>
              </a:buClr>
            </a:pPr>
            <a:r>
              <a:rPr lang="en-US" sz="2400" dirty="0" smtClean="0">
                <a:ea typeface="ＭＳ Ｐゴシック" pitchFamily="34" charset="-128"/>
              </a:rPr>
              <a:t>Quality control your data more efficiently</a:t>
            </a: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27</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7177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Make backups to avoid data loss</a:t>
            </a:r>
          </a:p>
          <a:p>
            <a:pPr lvl="1">
              <a:buClr>
                <a:srgbClr val="177F8A"/>
              </a:buClr>
            </a:pPr>
            <a:r>
              <a:rPr lang="en-US" sz="2400" dirty="0" smtClean="0">
                <a:ea typeface="ＭＳ Ｐゴシック" pitchFamily="34" charset="-128"/>
              </a:rPr>
              <a:t>Format your data for re-use (by yourself or others)</a:t>
            </a:r>
          </a:p>
          <a:p>
            <a:pPr lvl="1">
              <a:buClr>
                <a:srgbClr val="177F8A"/>
              </a:buClr>
            </a:pPr>
            <a:r>
              <a:rPr lang="en-US" sz="2400" dirty="0" smtClean="0">
                <a:ea typeface="ＭＳ Ｐゴシック" pitchFamily="34" charset="-128"/>
              </a:rPr>
              <a:t>Be prepared: Document your data for your own recollection and re-use (by yourself or others) </a:t>
            </a:r>
          </a:p>
          <a:p>
            <a:pPr lvl="1">
              <a:buClr>
                <a:srgbClr val="177F8A"/>
              </a:buClr>
            </a:pPr>
            <a:r>
              <a:rPr lang="en-US" sz="2400" dirty="0" smtClean="0">
                <a:ea typeface="ＭＳ Ｐゴシック" pitchFamily="34" charset="-128"/>
              </a:rPr>
              <a:t>Prepare it to share it – gain credibility and recognition for your science efforts</a:t>
            </a:r>
            <a:endParaRPr lang="en-US" sz="240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28</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5793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dirty="0" smtClean="0">
                <a:ea typeface="ＭＳ Ｐゴシック" pitchFamily="34" charset="-128"/>
              </a:rPr>
              <a:t>Data is a valuable asset – it is expensive and time consuming to collect </a:t>
            </a:r>
          </a:p>
          <a:p>
            <a:pPr>
              <a:buClr>
                <a:srgbClr val="177F8A"/>
              </a:buClr>
            </a:pPr>
            <a:r>
              <a:rPr lang="en-US" dirty="0" smtClean="0">
                <a:ea typeface="ＭＳ Ｐゴシック" pitchFamily="34" charset="-128"/>
              </a:rPr>
              <a:t>Data should be managed to:</a:t>
            </a:r>
          </a:p>
          <a:p>
            <a:pPr lvl="1">
              <a:buClr>
                <a:srgbClr val="177F8A"/>
              </a:buClr>
            </a:pPr>
            <a:r>
              <a:rPr lang="en-US" dirty="0" smtClean="0">
                <a:ea typeface="ＭＳ Ｐゴシック" pitchFamily="34" charset="-128"/>
              </a:rPr>
              <a:t>maximize the effective use and value of data and information assets</a:t>
            </a:r>
          </a:p>
          <a:p>
            <a:pPr lvl="1">
              <a:buClr>
                <a:srgbClr val="177F8A"/>
              </a:buClr>
            </a:pPr>
            <a:r>
              <a:rPr lang="en-US" dirty="0" smtClean="0">
                <a:ea typeface="ＭＳ Ｐゴシック" pitchFamily="34" charset="-128"/>
              </a:rPr>
              <a:t>continually improve the quality including: data accuracy, integrity, integration, timeliness of data capture and presentation, relevance and usefulness</a:t>
            </a:r>
          </a:p>
          <a:p>
            <a:pPr lvl="1">
              <a:buClr>
                <a:srgbClr val="177F8A"/>
              </a:buClr>
            </a:pPr>
            <a:r>
              <a:rPr lang="en-US" dirty="0" smtClean="0">
                <a:ea typeface="ＭＳ Ｐゴシック" pitchFamily="34" charset="-128"/>
              </a:rPr>
              <a:t>ensure appropriate use of data and information</a:t>
            </a:r>
          </a:p>
          <a:p>
            <a:pPr lvl="1">
              <a:buClr>
                <a:srgbClr val="177F8A"/>
              </a:buClr>
            </a:pPr>
            <a:r>
              <a:rPr lang="en-US" dirty="0" smtClean="0">
                <a:ea typeface="ＭＳ Ｐゴシック" pitchFamily="34" charset="-128"/>
              </a:rPr>
              <a:t>facilitate data sharing</a:t>
            </a:r>
          </a:p>
          <a:p>
            <a:pPr lvl="1">
              <a:buClr>
                <a:srgbClr val="177F8A"/>
              </a:buClr>
            </a:pPr>
            <a:r>
              <a:rPr lang="en-US" dirty="0" smtClean="0">
                <a:ea typeface="ＭＳ Ｐゴシック" pitchFamily="34" charset="-128"/>
              </a:rPr>
              <a:t>ensure sustainability and accessibility in long term for re-use in science</a:t>
            </a:r>
          </a:p>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71524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smtClean="0"/>
              <a:t>Well-managed,</a:t>
            </a:r>
            <a:r>
              <a:rPr lang="en-US" baseline="0" dirty="0" smtClean="0"/>
              <a:t> publically accessible data is important for a variety of reasons. </a:t>
            </a:r>
          </a:p>
          <a:p>
            <a:pPr marL="109728" indent="0" eaLnBrk="1" hangingPunct="1">
              <a:lnSpc>
                <a:spcPct val="80000"/>
              </a:lnSpc>
              <a:buClr>
                <a:schemeClr val="accent1">
                  <a:lumMod val="75000"/>
                </a:schemeClr>
              </a:buClr>
              <a:buSzPct val="95000"/>
              <a:buNone/>
              <a:defRPr/>
            </a:pPr>
            <a:r>
              <a:rPr lang="en-US" dirty="0" smtClean="0"/>
              <a:t>Here are a few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95000"/>
              <a:defRPr/>
            </a:pPr>
            <a:r>
              <a:rPr lang="en-US" dirty="0" smtClean="0"/>
              <a:t>Increases the impact and visibility of research </a:t>
            </a:r>
          </a:p>
          <a:p>
            <a:pPr eaLnBrk="1" hangingPunct="1">
              <a:lnSpc>
                <a:spcPct val="80000"/>
              </a:lnSpc>
              <a:buClr>
                <a:schemeClr val="accent1">
                  <a:lumMod val="75000"/>
                </a:schemeClr>
              </a:buClr>
              <a:buSzPct val="95000"/>
              <a:defRPr/>
            </a:pPr>
            <a:r>
              <a:rPr lang="en-US" dirty="0" smtClean="0"/>
              <a:t>Promotes innovation and potential new data uses</a:t>
            </a:r>
          </a:p>
          <a:p>
            <a:pPr eaLnBrk="1" hangingPunct="1">
              <a:lnSpc>
                <a:spcPct val="80000"/>
              </a:lnSpc>
              <a:buClr>
                <a:schemeClr val="accent1">
                  <a:lumMod val="75000"/>
                </a:schemeClr>
              </a:buClr>
              <a:buSzPct val="95000"/>
              <a:defRPr/>
            </a:pPr>
            <a:r>
              <a:rPr lang="en-US" dirty="0" smtClean="0"/>
              <a:t>Leads to new collaborations between data users and creators</a:t>
            </a:r>
          </a:p>
          <a:p>
            <a:pPr eaLnBrk="1" hangingPunct="1">
              <a:lnSpc>
                <a:spcPct val="80000"/>
              </a:lnSpc>
              <a:buClr>
                <a:schemeClr val="accent1">
                  <a:lumMod val="75000"/>
                </a:schemeClr>
              </a:buClr>
              <a:buSzPct val="95000"/>
              <a:defRPr/>
            </a:pPr>
            <a:r>
              <a:rPr lang="en-US" dirty="0" smtClean="0"/>
              <a:t>Maximizes transparency and accountability</a:t>
            </a:r>
          </a:p>
          <a:p>
            <a:pPr eaLnBrk="1" hangingPunct="1">
              <a:lnSpc>
                <a:spcPct val="80000"/>
              </a:lnSpc>
              <a:buClr>
                <a:schemeClr val="accent1">
                  <a:lumMod val="75000"/>
                </a:schemeClr>
              </a:buClr>
              <a:buSzPct val="95000"/>
              <a:defRPr/>
            </a:pPr>
            <a:r>
              <a:rPr lang="en-US" dirty="0" smtClean="0"/>
              <a:t>Enables scrutiny of research findings</a:t>
            </a:r>
          </a:p>
          <a:p>
            <a:pPr eaLnBrk="1" hangingPunct="1">
              <a:lnSpc>
                <a:spcPct val="80000"/>
              </a:lnSpc>
              <a:buClr>
                <a:schemeClr val="accent1">
                  <a:lumMod val="75000"/>
                </a:schemeClr>
              </a:buClr>
              <a:buSzPct val="95000"/>
              <a:defRPr/>
            </a:pPr>
            <a:r>
              <a:rPr lang="en-US" dirty="0" smtClean="0"/>
              <a:t>Encourages improvement and validation of research methods</a:t>
            </a:r>
          </a:p>
          <a:p>
            <a:pPr eaLnBrk="1" hangingPunct="1">
              <a:lnSpc>
                <a:spcPct val="80000"/>
              </a:lnSpc>
              <a:buClr>
                <a:schemeClr val="accent1">
                  <a:lumMod val="75000"/>
                </a:schemeClr>
              </a:buClr>
              <a:buSzPct val="95000"/>
              <a:defRPr/>
            </a:pPr>
            <a:r>
              <a:rPr lang="en-US" dirty="0" smtClean="0"/>
              <a:t>Reduces cost of duplicating data collection</a:t>
            </a:r>
          </a:p>
          <a:p>
            <a:pPr eaLnBrk="1" hangingPunct="1">
              <a:lnSpc>
                <a:spcPct val="80000"/>
              </a:lnSpc>
              <a:buClr>
                <a:schemeClr val="accent1">
                  <a:lumMod val="75000"/>
                </a:schemeClr>
              </a:buClr>
              <a:buSzPct val="95000"/>
              <a:defRPr/>
            </a:pPr>
            <a:r>
              <a:rPr lang="en-US" dirty="0" smtClean="0"/>
              <a:t>Provides important resources for education and training</a:t>
            </a:r>
          </a:p>
        </p:txBody>
      </p:sp>
    </p:spTree>
    <p:extLst>
      <p:ext uri="{BB962C8B-B14F-4D97-AF65-F5344CB8AC3E}">
        <p14:creationId xmlns:p14="http://schemas.microsoft.com/office/powerpoint/2010/main" val="381046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smtClean="0">
              <a:cs typeface="+mn-cs"/>
            </a:endParaRPr>
          </a:p>
        </p:txBody>
      </p:sp>
    </p:spTree>
    <p:extLst>
      <p:ext uri="{BB962C8B-B14F-4D97-AF65-F5344CB8AC3E}">
        <p14:creationId xmlns:p14="http://schemas.microsoft.com/office/powerpoint/2010/main" val="158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abundance of data and metadata (if it</a:t>
            </a:r>
            <a:r>
              <a:rPr lang="en-US" baseline="0" dirty="0" smtClean="0"/>
              <a:t> is done) end up in filing cabinets, on discarded hard drives, in hard-copy journals on the library shelves -- or on the web, but many are subscription only journals.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223771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should be properly</a:t>
            </a:r>
            <a:r>
              <a:rPr lang="en-US" baseline="0" dirty="0" smtClean="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41241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2D91A0EB-D43F-7041-9847-C4F6700E496C}" type="slidenum">
              <a:rPr lang="en-US" sz="1200">
                <a:solidFill>
                  <a:srgbClr val="003366"/>
                </a:solidFill>
              </a:rPr>
              <a:pPr/>
              <a:t>10</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extLst>
      <p:ext uri="{BB962C8B-B14F-4D97-AF65-F5344CB8AC3E}">
        <p14:creationId xmlns:p14="http://schemas.microsoft.com/office/powerpoint/2010/main" val="77107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dirty="0" smtClean="0"/>
              <a:t>Data management is a verb</a:t>
            </a:r>
            <a:r>
              <a:rPr lang="en-US" baseline="0" dirty="0" smtClean="0"/>
              <a:t> – it involves intentional effort and activity. </a:t>
            </a:r>
          </a:p>
          <a:p>
            <a:pPr marL="174708" indent="-174708">
              <a:buFont typeface="Arial"/>
              <a:buChar char="•"/>
            </a:pPr>
            <a:r>
              <a:rPr lang="en-US" baseline="0" dirty="0" smtClean="0"/>
              <a:t>The main goals of DM are </a:t>
            </a:r>
            <a:r>
              <a:rPr lang="en-US" b="1" baseline="0" dirty="0" smtClean="0"/>
              <a:t>preservation</a:t>
            </a:r>
            <a:r>
              <a:rPr lang="en-US" baseline="0" dirty="0" smtClean="0"/>
              <a:t> and </a:t>
            </a:r>
            <a:r>
              <a:rPr lang="en-US" b="1" baseline="0" dirty="0" smtClean="0"/>
              <a:t>reuse</a:t>
            </a:r>
            <a:r>
              <a:rPr lang="en-US" baseline="0" dirty="0" smtClean="0"/>
              <a:t>, for you and for others.</a:t>
            </a:r>
            <a:endParaRPr lang="en-US" dirty="0" smtClean="0"/>
          </a:p>
          <a:p>
            <a:pPr marL="174708" indent="-174708">
              <a:buFont typeface="Arial"/>
              <a:buChar char="•"/>
            </a:pPr>
            <a:r>
              <a:rPr lang="en-US" dirty="0" smtClean="0"/>
              <a:t>Covers all aspects of the data lifecycle from planning digital data capture methods, whittling down, ingestion to databases, providing for access and reuse, to transformation.</a:t>
            </a:r>
          </a:p>
          <a:p>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35</a:t>
            </a:fld>
            <a:endParaRPr lang="en-US"/>
          </a:p>
        </p:txBody>
      </p:sp>
    </p:spTree>
    <p:extLst>
      <p:ext uri="{BB962C8B-B14F-4D97-AF65-F5344CB8AC3E}">
        <p14:creationId xmlns:p14="http://schemas.microsoft.com/office/powerpoint/2010/main" val="436908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why</a:t>
            </a:r>
            <a:r>
              <a:rPr lang="en-US" baseline="0" dirty="0" smtClean="0"/>
              <a:t> you are here, you signed up for the wrong class.</a:t>
            </a:r>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36</a:t>
            </a:fld>
            <a:endParaRPr lang="en-US"/>
          </a:p>
        </p:txBody>
      </p:sp>
    </p:spTree>
    <p:extLst>
      <p:ext uri="{BB962C8B-B14F-4D97-AF65-F5344CB8AC3E}">
        <p14:creationId xmlns:p14="http://schemas.microsoft.com/office/powerpoint/2010/main" val="252414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391449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08596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0151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13653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20109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being generated</a:t>
            </a:r>
            <a:r>
              <a:rPr lang="en-US" baseline="0" dirty="0" smtClean="0"/>
              <a:t> in massive quantities daily. </a:t>
            </a:r>
            <a:r>
              <a:rPr lang="en-US" dirty="0" smtClean="0"/>
              <a:t>Improvements</a:t>
            </a:r>
            <a:r>
              <a:rPr lang="en-US" baseline="0" dirty="0" smtClean="0"/>
              <a:t> in technology enable higher precision and coverage in data acquisition and makes higher capacity systems 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08345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Matrix - 1999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Big Data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NIH early data sharing requirements from grants over $500,000 – stringent controls for privacy and proprietary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2011 NSF requirement to have data management plans in the grant proposals</a:t>
            </a:r>
            <a:r>
              <a:rPr lang="en-US" baseline="0" dirty="0" smtClean="0"/>
              <a:t> – there are program specific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are simply two page documents with requirements to outline: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Data types to be collected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Standards to be used for metadata and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Sharing policies (access, privacy, IP,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Re-use policies (distribution, derivatives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Plans for archival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these requirements caused quite the scramble. No grant money if you could not include a plan.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many foundations now also have data management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9742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4054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704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Franklin Gothic Book"/>
                <a:cs typeface="Franklin Gothic Book"/>
              </a:rPr>
              <a:t>Data may be viewed as the lowest level of abstraction from which information and knowledge are derived.</a:t>
            </a:r>
            <a:r>
              <a:rPr lang="en-US" dirty="0" smtClean="0"/>
              <a:t>”</a:t>
            </a:r>
            <a:endParaRPr lang="en-US" dirty="0" smtClean="0">
              <a:latin typeface="Franklin Gothic Book"/>
              <a:cs typeface="Franklin Gothic Book"/>
            </a:endParaRPr>
          </a:p>
        </p:txBody>
      </p:sp>
      <p:sp>
        <p:nvSpPr>
          <p:cNvPr id="4" name="Slide Number Placeholder 3"/>
          <p:cNvSpPr>
            <a:spLocks noGrp="1"/>
          </p:cNvSpPr>
          <p:nvPr>
            <p:ph type="sldNum" sz="quarter" idx="10"/>
          </p:nvPr>
        </p:nvSpPr>
        <p:spPr/>
        <p:txBody>
          <a:bodyPr/>
          <a:lstStyle/>
          <a:p>
            <a:fld id="{9EC847EA-B926-5749-9EF7-DA980FF2A6CA}" type="slidenum">
              <a:rPr lang="en-US" smtClean="0"/>
              <a:pPr/>
              <a:t>15</a:t>
            </a:fld>
            <a:endParaRPr lang="en-US"/>
          </a:p>
        </p:txBody>
      </p:sp>
    </p:spTree>
    <p:extLst>
      <p:ext uri="{BB962C8B-B14F-4D97-AF65-F5344CB8AC3E}">
        <p14:creationId xmlns:p14="http://schemas.microsoft.com/office/powerpoint/2010/main" val="323994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smtClean="0"/>
              <a:t>Does not include, “any of the following: preliminary analyses, drafts of scientific papers, plans for future research, peer reviews, or communications with colleagues. This "recorded" material excludes physical objects (e.g., laboratory samples).” This</a:t>
            </a:r>
            <a:r>
              <a:rPr lang="en-US" baseline="0" dirty="0" smtClean="0"/>
              <a:t> narrow definition mostly takes a retrospective view of your dataset, in that it does not account for raw and intermediate data that may be critical to the research process but that don’t become part of the ’final’ dataset.</a:t>
            </a:r>
          </a:p>
          <a:p>
            <a:pPr defTabSz="474739">
              <a:defRPr/>
            </a:pPr>
            <a:endParaRPr lang="en-US" baseline="0" dirty="0" smtClean="0"/>
          </a:p>
          <a:p>
            <a:pPr defTabSz="474739">
              <a:defRPr/>
            </a:pPr>
            <a:r>
              <a:rPr lang="en-US" baseline="0" dirty="0" smtClean="0"/>
              <a:t>Data types could be:</a:t>
            </a:r>
          </a:p>
          <a:p>
            <a:pPr marL="174708" indent="-174708" defTabSz="474739">
              <a:buFont typeface="Arial"/>
              <a:buChar char="•"/>
              <a:defRPr/>
            </a:pPr>
            <a:r>
              <a:rPr lang="en-US" baseline="0" dirty="0" smtClean="0"/>
              <a:t>Observational</a:t>
            </a:r>
          </a:p>
          <a:p>
            <a:pPr marL="174708" indent="-174708" defTabSz="474739">
              <a:buFont typeface="Arial"/>
              <a:buChar char="•"/>
              <a:defRPr/>
            </a:pPr>
            <a:r>
              <a:rPr lang="en-US" baseline="0" dirty="0" smtClean="0"/>
              <a:t>Experimental</a:t>
            </a:r>
          </a:p>
          <a:p>
            <a:pPr marL="174708" indent="-174708" defTabSz="474739">
              <a:buFont typeface="Arial"/>
              <a:buChar char="•"/>
              <a:defRPr/>
            </a:pPr>
            <a:r>
              <a:rPr lang="en-US" baseline="0" dirty="0" smtClean="0"/>
              <a:t>Simulated</a:t>
            </a:r>
          </a:p>
          <a:p>
            <a:pPr marL="174708" indent="-174708" defTabSz="474739">
              <a:buFont typeface="Arial"/>
              <a:buChar char="•"/>
              <a:defRPr/>
            </a:pPr>
            <a:r>
              <a:rPr lang="en-US" baseline="0" dirty="0" smtClean="0"/>
              <a:t>Derived</a:t>
            </a:r>
          </a:p>
          <a:p>
            <a:pPr marL="174708" indent="-174708" defTabSz="474739">
              <a:buFont typeface="Arial"/>
              <a:buChar char="•"/>
              <a:defRPr/>
            </a:pPr>
            <a:r>
              <a:rPr lang="en-US" baseline="0" dirty="0" smtClean="0"/>
              <a:t>Reference or canonical</a:t>
            </a:r>
          </a:p>
        </p:txBody>
      </p:sp>
      <p:sp>
        <p:nvSpPr>
          <p:cNvPr id="4" name="Slide Number Placeholder 3"/>
          <p:cNvSpPr>
            <a:spLocks noGrp="1"/>
          </p:cNvSpPr>
          <p:nvPr>
            <p:ph type="sldNum" sz="quarter" idx="10"/>
          </p:nvPr>
        </p:nvSpPr>
        <p:spPr/>
        <p:txBody>
          <a:bodyPr/>
          <a:lstStyle/>
          <a:p>
            <a:fld id="{9EC847EA-B926-5749-9EF7-DA980FF2A6CA}" type="slidenum">
              <a:rPr lang="en-US" smtClean="0"/>
              <a:pPr/>
              <a:t>16</a:t>
            </a:fld>
            <a:endParaRPr lang="en-US"/>
          </a:p>
        </p:txBody>
      </p:sp>
    </p:spTree>
    <p:extLst>
      <p:ext uri="{BB962C8B-B14F-4D97-AF65-F5344CB8AC3E}">
        <p14:creationId xmlns:p14="http://schemas.microsoft.com/office/powerpoint/2010/main" val="229009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18</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632832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12/14/2015</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353768265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38438151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297992123"/>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074079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12/14/2015</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83989509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3163709045"/>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12/14/2015</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40926645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12/14/2015</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8906503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0551292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12/14/2015</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227529775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12202227"/>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111118850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97025276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12/14/2015</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33381065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76167492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3554402012"/>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816690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1822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4694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65988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5297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3430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12/14/2015</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603169164"/>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0408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60320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8990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9082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8259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556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12/14/2015</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3849780632"/>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6181158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12/14/2015</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42661055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18091253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12/14/2015</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09129614"/>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12/14/2015</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37485193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707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74618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12/14/2015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2030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guardian.co.uk/environment/2010/jul/08/muir-russell-climategate-climate-scien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hyperlink" Target="http://figshare.com/articles/GRAD521_Research_Data_Management_Lectures/10038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hyperlink" Target="https://www.emc.com/collateral/analyst-reports/idc-the-digital-universe-in-2020.pdf" TargetMode="External"/><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hyperlink" Target="http://www.slideshare.net/franmod/tendencias-storage" TargetMode="External"/><Relationship Id="rId2" Type="http://schemas.openxmlformats.org/officeDocument/2006/relationships/image" Target="../media/image8.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151908" y="5816746"/>
            <a:ext cx="7685809" cy="646331"/>
          </a:xfrm>
          <a:prstGeom prst="rect">
            <a:avLst/>
          </a:prstGeom>
        </p:spPr>
        <p:txBody>
          <a:bodyPr wrap="square">
            <a:spAutoFit/>
          </a:bodyPr>
          <a:lstStyle/>
          <a:p>
            <a:r>
              <a:rPr lang="en-US" dirty="0"/>
              <a:t>Dr. Timothy Norris – Postdoctoral Fellow Richter Library – tnorris@miami.edu</a:t>
            </a:r>
          </a:p>
          <a:p>
            <a:r>
              <a:rPr lang="en-US" dirty="0"/>
              <a:t>Angela Clark – Librarian Associate Professor RSMAS – aclark@rsmas.miami.edu</a:t>
            </a:r>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2117725" y="4175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800">
              <a:solidFill>
                <a:prstClr val="black"/>
              </a:solidFill>
            </a:endParaRPr>
          </a:p>
        </p:txBody>
      </p:sp>
      <p:pic>
        <p:nvPicPr>
          <p:cNvPr id="250882" name="Picture 3" descr="time-cover-gw-k-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2173288"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0"/>
            <a:ext cx="25908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0"/>
            <a:ext cx="23812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38400"/>
            <a:ext cx="1677988"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0"/>
            <a:ext cx="2133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733800"/>
            <a:ext cx="21336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1" y="3276600"/>
            <a:ext cx="2601913"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1" y="4267200"/>
            <a:ext cx="1966913"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8050" y="2667000"/>
            <a:ext cx="213995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4648200"/>
            <a:ext cx="1676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0150" y="4429126"/>
            <a:ext cx="184785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1828800"/>
            <a:ext cx="225425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34000" y="2514600"/>
            <a:ext cx="1214438"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8722406" y="6690054"/>
            <a:ext cx="2655887" cy="230832"/>
          </a:xfrm>
          <a:prstGeom prst="rect">
            <a:avLst/>
          </a:prstGeom>
          <a:noFill/>
        </p:spPr>
        <p:txBody>
          <a:bodyPr wrap="square" rtlCol="0">
            <a:spAutoFit/>
          </a:bodyPr>
          <a:lstStyle/>
          <a:p>
            <a:pPr defTabSz="457200" fontAlgn="base">
              <a:spcBef>
                <a:spcPct val="0"/>
              </a:spcBef>
              <a:spcAft>
                <a:spcPct val="0"/>
              </a:spcAft>
            </a:pPr>
            <a:r>
              <a:rPr lang="en-US" sz="900" b="1" dirty="0">
                <a:solidFill>
                  <a:prstClr val="white">
                    <a:lumMod val="75000"/>
                  </a:prstClr>
                </a:solidFill>
                <a:latin typeface="Arial" charset="0"/>
                <a:cs typeface="Arial" charset="0"/>
              </a:rPr>
              <a:t>Images collected by DataOne.org</a:t>
            </a:r>
          </a:p>
        </p:txBody>
      </p:sp>
      <p:sp>
        <p:nvSpPr>
          <p:cNvPr id="3" name="Rectangle 2"/>
          <p:cNvSpPr/>
          <p:nvPr/>
        </p:nvSpPr>
        <p:spPr>
          <a:xfrm>
            <a:off x="10668000" y="5801032"/>
            <a:ext cx="1415845" cy="105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68833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8676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28054" y="993136"/>
            <a:ext cx="1382477" cy="5043780"/>
          </a:xfrm>
          <a:prstGeom prst="rect">
            <a:avLst/>
          </a:prstGeom>
          <a:noFill/>
          <a:ln w="9525">
            <a:noFill/>
            <a:miter lim="800000"/>
            <a:headEnd/>
            <a:tailEnd/>
          </a:ln>
        </p:spPr>
      </p:pic>
      <p:sp>
        <p:nvSpPr>
          <p:cNvPr id="11" name="Rectangle 10"/>
          <p:cNvSpPr/>
          <p:nvPr/>
        </p:nvSpPr>
        <p:spPr bwMode="auto">
          <a:xfrm rot="16200000">
            <a:off x="7356557" y="4789572"/>
            <a:ext cx="2454355"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16100" y="3035602"/>
            <a:ext cx="1362042" cy="1035379"/>
          </a:xfrm>
          <a:prstGeom prst="rect">
            <a:avLst/>
          </a:prstGeom>
          <a:noFill/>
          <a:ln w="9525">
            <a:noFill/>
            <a:miter lim="800000"/>
            <a:headEnd/>
            <a:tailEnd/>
          </a:ln>
        </p:spPr>
      </p:pic>
      <p:sp>
        <p:nvSpPr>
          <p:cNvPr id="16" name="Rectangle 11"/>
          <p:cNvSpPr>
            <a:spLocks noChangeArrowheads="1"/>
          </p:cNvSpPr>
          <p:nvPr/>
        </p:nvSpPr>
        <p:spPr bwMode="auto">
          <a:xfrm>
            <a:off x="1981200" y="918332"/>
            <a:ext cx="4792662" cy="1600438"/>
          </a:xfrm>
          <a:prstGeom prst="rect">
            <a:avLst/>
          </a:prstGeom>
          <a:noFill/>
          <a:ln w="9525">
            <a:noFill/>
            <a:miter lim="800000"/>
            <a:headEnd/>
            <a:tailEnd/>
          </a:ln>
        </p:spPr>
        <p:txBody>
          <a:bodyPr>
            <a:prstTxWarp prst="textNoShape">
              <a:avLst/>
            </a:prstTxWarp>
            <a:spAutoFit/>
          </a:bodyPr>
          <a:lstStyle/>
          <a:p>
            <a:pPr defTabSz="457200" fontAlgn="base">
              <a:spcBef>
                <a:spcPct val="0"/>
              </a:spcBef>
              <a:spcAft>
                <a:spcPct val="0"/>
              </a:spcAft>
            </a:pPr>
            <a:r>
              <a:rPr lang="en-US" sz="2000" dirty="0">
                <a:solidFill>
                  <a:prstClr val="black"/>
                </a:solidFill>
                <a:cs typeface="Arial" charset="0"/>
              </a:rPr>
              <a:t>Data is collected from sensors, sensor networks, remote sensing, observations, and more -  this calls for increased attention to data management and stewardship </a:t>
            </a:r>
          </a:p>
          <a:p>
            <a:pPr defTabSz="457200" fontAlgn="base">
              <a:spcBef>
                <a:spcPct val="0"/>
              </a:spcBef>
              <a:spcAft>
                <a:spcPct val="0"/>
              </a:spcAft>
            </a:pPr>
            <a:endParaRPr lang="en-US" dirty="0">
              <a:solidFill>
                <a:srgbClr val="1A435D"/>
              </a:solidFill>
              <a:latin typeface="Arial" charset="0"/>
              <a:cs typeface="Arial" charset="0"/>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2484" y="2341974"/>
            <a:ext cx="3345478" cy="1672739"/>
          </a:xfrm>
          <a:prstGeom prst="rect">
            <a:avLst/>
          </a:prstGeom>
          <a:ln>
            <a:solidFill>
              <a:srgbClr val="4F81BD"/>
            </a:solidFill>
          </a:ln>
        </p:spPr>
      </p:pic>
      <p:sp>
        <p:nvSpPr>
          <p:cNvPr id="3" name="Title 2"/>
          <p:cNvSpPr>
            <a:spLocks noGrp="1"/>
          </p:cNvSpPr>
          <p:nvPr>
            <p:ph type="title"/>
          </p:nvPr>
        </p:nvSpPr>
        <p:spPr>
          <a:xfrm>
            <a:off x="1524000" y="105108"/>
            <a:ext cx="9144000" cy="849593"/>
          </a:xfrm>
        </p:spPr>
        <p:txBody>
          <a:bodyPr>
            <a:normAutofit/>
          </a:bodyPr>
          <a:lstStyle/>
          <a:p>
            <a:r>
              <a:rPr lang="en-US" dirty="0" smtClean="0"/>
              <a:t>Data deluge</a:t>
            </a:r>
            <a:endParaRPr lang="en-US" dirty="0"/>
          </a:p>
        </p:txBody>
      </p:sp>
      <p:pic>
        <p:nvPicPr>
          <p:cNvPr id="18" name="Picture 14"/>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472484" y="4187908"/>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993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5822903" y="2775783"/>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http://modis.gsfc.nasa.gov/</a:t>
            </a:r>
          </a:p>
        </p:txBody>
      </p:sp>
      <p:sp>
        <p:nvSpPr>
          <p:cNvPr id="19" name="Rectangle 18"/>
          <p:cNvSpPr/>
          <p:nvPr/>
        </p:nvSpPr>
        <p:spPr bwMode="auto">
          <a:xfrm rot="16200000">
            <a:off x="2127380" y="2981377"/>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a:t>
            </a:r>
          </a:p>
          <a:p>
            <a:pPr defTabSz="457200" fontAlgn="base">
              <a:spcBef>
                <a:spcPct val="0"/>
              </a:spcBef>
              <a:spcAft>
                <a:spcPct val="0"/>
              </a:spcAft>
              <a:defRPr/>
            </a:pPr>
            <a:r>
              <a:rPr lang="en-US" sz="900" dirty="0">
                <a:solidFill>
                  <a:prstClr val="white">
                    <a:lumMod val="75000"/>
                  </a:prstClr>
                </a:solidFill>
                <a:latin typeface="Arial" charset="0"/>
                <a:cs typeface="Arial" charset="0"/>
              </a:rPr>
              <a:t>http://www.futurlec.com</a:t>
            </a:r>
          </a:p>
        </p:txBody>
      </p:sp>
      <p:pic>
        <p:nvPicPr>
          <p:cNvPr id="12291" name="Picture 3" descr="C:\Users\emcee\Desktop\taja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728" y="3431158"/>
            <a:ext cx="1678105" cy="2243456"/>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bwMode="auto">
          <a:xfrm rot="16200000">
            <a:off x="9278109" y="4439293"/>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tajai</a:t>
            </a:r>
            <a:r>
              <a:rPr lang="en-US" sz="900" dirty="0">
                <a:solidFill>
                  <a:prstClr val="white">
                    <a:lumMod val="75000"/>
                  </a:prstClr>
                </a:solidFill>
                <a:latin typeface="Arial" charset="0"/>
                <a:cs typeface="Arial" charset="0"/>
              </a:rPr>
              <a:t> on Flickr</a:t>
            </a:r>
          </a:p>
        </p:txBody>
      </p:sp>
      <p:pic>
        <p:nvPicPr>
          <p:cNvPr id="12296" name="Picture 8" descr="C:\Users\emcee\Desktop\CIMMY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6469" y="4542377"/>
            <a:ext cx="1500710" cy="1660549"/>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bwMode="auto">
          <a:xfrm rot="16200000">
            <a:off x="2077087" y="4945418"/>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CIMMYT on Flickr</a:t>
            </a:r>
          </a:p>
        </p:txBody>
      </p:sp>
      <p:sp>
        <p:nvSpPr>
          <p:cNvPr id="25" name="Rectangle 24"/>
          <p:cNvSpPr/>
          <p:nvPr/>
        </p:nvSpPr>
        <p:spPr bwMode="auto">
          <a:xfrm rot="16200000">
            <a:off x="5733144" y="5190665"/>
            <a:ext cx="2312542"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Image collected by </a:t>
            </a:r>
            <a:r>
              <a:rPr lang="en-US" sz="900" dirty="0" err="1">
                <a:solidFill>
                  <a:prstClr val="white">
                    <a:lumMod val="75000"/>
                  </a:prstClr>
                </a:solidFill>
                <a:latin typeface="Arial" charset="0"/>
                <a:cs typeface="Arial" charset="0"/>
              </a:rPr>
              <a:t>Viv</a:t>
            </a:r>
            <a:r>
              <a:rPr lang="en-US" sz="900" dirty="0">
                <a:solidFill>
                  <a:prstClr val="white">
                    <a:lumMod val="75000"/>
                  </a:prstClr>
                </a:solidFill>
                <a:latin typeface="Arial" charset="0"/>
                <a:cs typeface="Arial" charset="0"/>
              </a:rPr>
              <a:t> Hutchinson</a:t>
            </a:r>
          </a:p>
        </p:txBody>
      </p:sp>
    </p:spTree>
    <p:extLst>
      <p:ext uri="{BB962C8B-B14F-4D97-AF65-F5344CB8AC3E}">
        <p14:creationId xmlns:p14="http://schemas.microsoft.com/office/powerpoint/2010/main" val="64784948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8" name="Rectangle 7"/>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3200" b="1" dirty="0">
                <a:solidFill>
                  <a:srgbClr val="92D050"/>
                </a:solidFill>
                <a:latin typeface="Bitstream Vera Sans" panose="020B0603030804020204" pitchFamily="34" charset="0"/>
              </a:rPr>
              <a:t>The Data Deluge</a:t>
            </a:r>
          </a:p>
        </p:txBody>
      </p:sp>
      <p:sp>
        <p:nvSpPr>
          <p:cNvPr id="7" name="Content Placeholder 2"/>
          <p:cNvSpPr txBox="1">
            <a:spLocks/>
          </p:cNvSpPr>
          <p:nvPr/>
        </p:nvSpPr>
        <p:spPr>
          <a:xfrm>
            <a:off x="3086734" y="3412594"/>
            <a:ext cx="4140354" cy="1419981"/>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NSF: Jan 2011</a:t>
            </a:r>
          </a:p>
          <a:p>
            <a:pPr marL="342900" indent="-342900">
              <a:spcBef>
                <a:spcPct val="20000"/>
              </a:spcBef>
              <a:buFont typeface="Arial" pitchFamily="34" charset="0"/>
              <a:buChar char="•"/>
              <a:defRPr/>
            </a:pPr>
            <a:r>
              <a:rPr lang="en-US" sz="2200" dirty="0">
                <a:solidFill>
                  <a:srgbClr val="92D050"/>
                </a:solidFill>
              </a:rPr>
              <a:t>NEH: June 2011</a:t>
            </a:r>
          </a:p>
          <a:p>
            <a:pPr marL="800100" lvl="1" indent="-34290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p:txBody>
      </p:sp>
      <p:sp>
        <p:nvSpPr>
          <p:cNvPr id="9" name="Title 1"/>
          <p:cNvSpPr txBox="1">
            <a:spLocks/>
          </p:cNvSpPr>
          <p:nvPr/>
        </p:nvSpPr>
        <p:spPr>
          <a:xfrm>
            <a:off x="2523740" y="2855817"/>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Management Requirements</a:t>
            </a:r>
            <a:endParaRPr lang="en-US" sz="2400" dirty="0">
              <a:solidFill>
                <a:srgbClr val="92D050"/>
              </a:solidFill>
              <a:latin typeface="Bitstream Vera Sans" panose="020B0603030804020204" pitchFamily="34" charset="0"/>
            </a:endParaRPr>
          </a:p>
        </p:txBody>
      </p:sp>
      <p:sp>
        <p:nvSpPr>
          <p:cNvPr id="10" name="Content Placeholder 2"/>
          <p:cNvSpPr txBox="1">
            <a:spLocks/>
          </p:cNvSpPr>
          <p:nvPr/>
        </p:nvSpPr>
        <p:spPr>
          <a:xfrm>
            <a:off x="3086734" y="4961612"/>
            <a:ext cx="7335937" cy="151725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Federally funded research results should be made accessible to the public</a:t>
            </a:r>
          </a:p>
          <a:p>
            <a:pPr marL="342900" indent="-342900">
              <a:spcBef>
                <a:spcPct val="20000"/>
              </a:spcBef>
              <a:buFont typeface="Arial" pitchFamily="34" charset="0"/>
              <a:buChar char="•"/>
              <a:defRPr/>
            </a:pPr>
            <a:r>
              <a:rPr lang="en-US" sz="2200" dirty="0">
                <a:solidFill>
                  <a:srgbClr val="92D050"/>
                </a:solidFill>
              </a:rPr>
              <a:t>Both peer-reviewed publications and data</a:t>
            </a:r>
          </a:p>
          <a:p>
            <a:pPr lvl="1">
              <a:spcBef>
                <a:spcPct val="20000"/>
              </a:spcBef>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p:txBody>
      </p:sp>
      <p:sp>
        <p:nvSpPr>
          <p:cNvPr id="11" name="Title 1"/>
          <p:cNvSpPr txBox="1">
            <a:spLocks/>
          </p:cNvSpPr>
          <p:nvPr/>
        </p:nvSpPr>
        <p:spPr>
          <a:xfrm>
            <a:off x="2518927" y="4364217"/>
            <a:ext cx="7647270" cy="76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The 2013 OSTP Memo: Open Data</a:t>
            </a:r>
            <a:endParaRPr lang="en-US" sz="2400" dirty="0">
              <a:solidFill>
                <a:srgbClr val="92D050"/>
              </a:solidFill>
              <a:latin typeface="Bitstream Vera Sans" panose="020B0603030804020204" pitchFamily="34" charset="0"/>
            </a:endParaRPr>
          </a:p>
        </p:txBody>
      </p:sp>
      <p:sp>
        <p:nvSpPr>
          <p:cNvPr id="3" name="Rectangle 2"/>
          <p:cNvSpPr/>
          <p:nvPr/>
        </p:nvSpPr>
        <p:spPr>
          <a:xfrm>
            <a:off x="3062047" y="2175275"/>
            <a:ext cx="2668166" cy="430887"/>
          </a:xfrm>
          <a:prstGeom prst="rect">
            <a:avLst/>
          </a:prstGeom>
        </p:spPr>
        <p:txBody>
          <a:bodyPr wrap="none">
            <a:spAutoFit/>
          </a:bodyPr>
          <a:lstStyle/>
          <a:p>
            <a:pPr marL="342900" indent="-342900">
              <a:spcBef>
                <a:spcPct val="20000"/>
              </a:spcBef>
              <a:buFont typeface="Arial" pitchFamily="34" charset="0"/>
              <a:buChar char="•"/>
              <a:defRPr/>
            </a:pPr>
            <a:r>
              <a:rPr lang="en-US" sz="2200" dirty="0">
                <a:solidFill>
                  <a:srgbClr val="92D050"/>
                </a:solidFill>
              </a:rPr>
              <a:t>NIH: October 2003</a:t>
            </a:r>
          </a:p>
        </p:txBody>
      </p:sp>
      <p:sp>
        <p:nvSpPr>
          <p:cNvPr id="12" name="Title 1"/>
          <p:cNvSpPr txBox="1">
            <a:spLocks/>
          </p:cNvSpPr>
          <p:nvPr/>
        </p:nvSpPr>
        <p:spPr>
          <a:xfrm>
            <a:off x="2518927" y="1651278"/>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Sharing Requirements</a:t>
            </a:r>
            <a:endParaRPr lang="en-US" sz="2400" dirty="0">
              <a:solidFill>
                <a:srgbClr val="92D050"/>
              </a:solidFill>
              <a:latin typeface="Bitstream Vera Sans" panose="020B0603030804020204" pitchFamily="34" charset="0"/>
            </a:endParaRPr>
          </a:p>
        </p:txBody>
      </p:sp>
    </p:spTree>
    <p:extLst>
      <p:ext uri="{BB962C8B-B14F-4D97-AF65-F5344CB8AC3E}">
        <p14:creationId xmlns:p14="http://schemas.microsoft.com/office/powerpoint/2010/main" val="2665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20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9" grpId="0"/>
      <p:bldP spid="11" grpId="0"/>
      <p:bldP spid="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1" name="Rectangle 10"/>
          <p:cNvSpPr/>
          <p:nvPr/>
        </p:nvSpPr>
        <p:spPr>
          <a:xfrm>
            <a:off x="2613931" y="2588360"/>
            <a:ext cx="2718141"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2613930" y="2357487"/>
            <a:ext cx="6918290" cy="3631763"/>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dirty="0">
                <a:solidFill>
                  <a:srgbClr val="92D050"/>
                </a:solidFill>
                <a:ea typeface="Calibri" panose="020F0502020204030204" pitchFamily="34" charset="0"/>
                <a:cs typeface="Times New Roman" panose="02020603050405020304" pitchFamily="18" charset="0"/>
              </a:rPr>
              <a:t>“Examples of Research Data and Materials include laboratory notebooks, notes of any type, photographs, films, digital images, original biological and environmental samples, protocols, numbers, graphs, charts, numerical raw experimental results, instrumental outputs from which Research Data can be derived and other deliverables under sponsored agreements.”</a:t>
            </a:r>
          </a:p>
          <a:p>
            <a:endParaRPr lang="en-US" sz="2400" dirty="0">
              <a:solidFill>
                <a:srgbClr val="92D050"/>
              </a:solidFill>
              <a:ea typeface="Calibri" panose="020F0502020204030204" pitchFamily="34" charset="0"/>
              <a:cs typeface="Times New Roman" panose="02020603050405020304" pitchFamily="18" charset="0"/>
            </a:endParaRPr>
          </a:p>
          <a:p>
            <a:endParaRPr lang="en-US" sz="2400" dirty="0">
              <a:solidFill>
                <a:srgbClr val="92D050"/>
              </a:solidFill>
              <a:ea typeface="Calibri" panose="020F0502020204030204" pitchFamily="34" charset="0"/>
              <a:cs typeface="Times New Roman" panose="02020603050405020304" pitchFamily="18" charset="0"/>
            </a:endParaRPr>
          </a:p>
          <a:p>
            <a:r>
              <a:rPr lang="en-US" sz="1200" dirty="0">
                <a:solidFill>
                  <a:srgbClr val="92D050"/>
                </a:solidFill>
                <a:ea typeface="Calibri" panose="020F0502020204030204" pitchFamily="34" charset="0"/>
                <a:cs typeface="Times New Roman" panose="02020603050405020304" pitchFamily="18" charset="0"/>
              </a:rPr>
              <a:t>Johns Hopkins University (2008)</a:t>
            </a:r>
          </a:p>
          <a:p>
            <a:r>
              <a:rPr lang="en-US" sz="1200" dirty="0">
                <a:solidFill>
                  <a:srgbClr val="92D050"/>
                </a:solidFill>
              </a:rPr>
              <a:t>http://jhuresearch.jhu.edu/Data_Management_Policy.pdf</a:t>
            </a:r>
          </a:p>
        </p:txBody>
      </p:sp>
    </p:spTree>
    <p:extLst>
      <p:ext uri="{BB962C8B-B14F-4D97-AF65-F5344CB8AC3E}">
        <p14:creationId xmlns:p14="http://schemas.microsoft.com/office/powerpoint/2010/main" val="16695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1320590" y="2309312"/>
            <a:ext cx="9547122" cy="3447098"/>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b="1" dirty="0">
                <a:solidFill>
                  <a:srgbClr val="92D050"/>
                </a:solidFill>
              </a:rPr>
              <a:t>Definitions</a:t>
            </a:r>
            <a:r>
              <a:rPr lang="en-US" sz="2000" dirty="0">
                <a:solidFill>
                  <a:srgbClr val="92D050"/>
                </a:solidFill>
              </a:rPr>
              <a:t>: The term “Research Data” in this document refers to information recorded and/or collected for research performed at or under the auspices of the University regardless of the form or the media upon which it is recorded. This term includes, but is not limited to, computer programs (code and documentation), computer databases, instrumental outputs, raw numerical results, original biological or environmental samples, photographs, digital images, films, protocols, graphs, and other deliverables produced under sponsored agreements. Research Data also includes any records related to the design, conduct or reporting of the research that would be necessary to reconstruct the reported research results. Research data can be intangible (statistics, findings, conclusions, etc.) and tangible (notebooks, printouts, etc.).</a:t>
            </a:r>
          </a:p>
        </p:txBody>
      </p:sp>
    </p:spTree>
    <p:extLst>
      <p:ext uri="{BB962C8B-B14F-4D97-AF65-F5344CB8AC3E}">
        <p14:creationId xmlns:p14="http://schemas.microsoft.com/office/powerpoint/2010/main" val="12100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7"/>
            <a:ext cx="8947929" cy="2769019"/>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001098" y="2089001"/>
            <a:ext cx="8284263" cy="2387648"/>
          </a:xfrm>
          <a:prstGeom prst="rect">
            <a:avLst/>
          </a:prstGeom>
        </p:spPr>
        <p:txBody>
          <a:bodyPr wrap="square">
            <a:noAutofit/>
          </a:bodyPr>
          <a:lstStyle/>
          <a:p>
            <a:r>
              <a:rPr lang="en-US" sz="2400" dirty="0" smtClean="0">
                <a:cs typeface="Franklin Gothic Book"/>
              </a:rPr>
              <a:t>“Unlike other types of information, research data are collected, observed, or created, for the </a:t>
            </a:r>
            <a:r>
              <a:rPr lang="en-US" sz="3200" b="1" dirty="0">
                <a:solidFill>
                  <a:schemeClr val="accent6">
                    <a:lumMod val="75000"/>
                  </a:schemeClr>
                </a:solidFill>
                <a:effectLst>
                  <a:outerShdw blurRad="50800" dist="25400" dir="2700000" algn="tl" rotWithShape="0">
                    <a:schemeClr val="tx1">
                      <a:alpha val="50000"/>
                    </a:schemeClr>
                  </a:outerShdw>
                </a:effectLst>
                <a:cs typeface="Franklin Gothic Book"/>
              </a:rPr>
              <a:t>purposes of analysis to produce and validate original research results</a:t>
            </a:r>
            <a:r>
              <a:rPr lang="en-US" sz="2400" dirty="0" smtClean="0">
                <a:cs typeface="Franklin Gothic Book"/>
              </a:rPr>
              <a:t>.”</a:t>
            </a:r>
            <a:endParaRPr lang="en-US" sz="2400" dirty="0">
              <a:cs typeface="Franklin Gothic Book"/>
            </a:endParaRPr>
          </a:p>
        </p:txBody>
      </p:sp>
      <p:sp>
        <p:nvSpPr>
          <p:cNvPr id="5" name="TextBox 4"/>
          <p:cNvSpPr txBox="1"/>
          <p:nvPr/>
        </p:nvSpPr>
        <p:spPr>
          <a:xfrm>
            <a:off x="1127302" y="3725950"/>
            <a:ext cx="8947929" cy="830997"/>
          </a:xfrm>
          <a:prstGeom prst="rect">
            <a:avLst/>
          </a:prstGeom>
          <a:noFill/>
        </p:spPr>
        <p:txBody>
          <a:bodyPr wrap="square" rtlCol="0">
            <a:spAutoFit/>
          </a:bodyPr>
          <a:lstStyle/>
          <a:p>
            <a:pPr algn="r"/>
            <a:r>
              <a:rPr lang="en-US" sz="1600" dirty="0" smtClean="0">
                <a:solidFill>
                  <a:srgbClr val="0B1635"/>
                </a:solidFill>
                <a:latin typeface="American Typewriter"/>
                <a:cs typeface="American Typewriter"/>
              </a:rPr>
              <a:t>University of Edinburgh</a:t>
            </a:r>
          </a:p>
          <a:p>
            <a:pPr algn="r"/>
            <a:r>
              <a:rPr lang="en-US" sz="1600" dirty="0" smtClean="0">
                <a:solidFill>
                  <a:srgbClr val="0B1635"/>
                </a:solidFill>
                <a:latin typeface="American Typewriter"/>
                <a:cs typeface="American Typewriter"/>
              </a:rPr>
              <a:t>MANTRA Research Data Management Training,</a:t>
            </a:r>
          </a:p>
          <a:p>
            <a:pPr algn="r"/>
            <a:r>
              <a:rPr lang="en-US" sz="1600" dirty="0" smtClean="0">
                <a:solidFill>
                  <a:srgbClr val="0B1635"/>
                </a:solidFill>
                <a:latin typeface="American Typewriter"/>
                <a:cs typeface="American Typewriter"/>
              </a:rPr>
              <a:t>‘Research Data Explained’ </a:t>
            </a:r>
            <a:endParaRPr lang="en-US" sz="1600" dirty="0">
              <a:solidFill>
                <a:srgbClr val="0B1635"/>
              </a:solidFill>
              <a:latin typeface="American Typewriter"/>
              <a:cs typeface="American Typewriter"/>
            </a:endParaRPr>
          </a:p>
        </p:txBody>
      </p:sp>
      <p:sp>
        <p:nvSpPr>
          <p:cNvPr id="6" name="TextBox 5"/>
          <p:cNvSpPr txBox="1"/>
          <p:nvPr/>
        </p:nvSpPr>
        <p:spPr>
          <a:xfrm>
            <a:off x="754043" y="664718"/>
            <a:ext cx="4847224"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research data?</a:t>
            </a:r>
            <a:endParaRPr lang="en-US" sz="4000" spc="-100" dirty="0">
              <a:solidFill>
                <a:srgbClr val="FF6600"/>
              </a:solidFill>
              <a:latin typeface="Cambria"/>
              <a:ea typeface="+mj-ea"/>
              <a:cs typeface="Cambria"/>
            </a:endParaRPr>
          </a:p>
        </p:txBody>
      </p:sp>
      <p:pic>
        <p:nvPicPr>
          <p:cNvPr id="12" name="Picture 11"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13" name="Picture 12"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4" name="Picture 13"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5" name="Picture 14"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6" name="Rectangle 15"/>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3679951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6"/>
            <a:ext cx="8947929" cy="2406316"/>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42878" y="2070424"/>
            <a:ext cx="8306247" cy="1569660"/>
          </a:xfrm>
          <a:prstGeom prst="rect">
            <a:avLst/>
          </a:prstGeom>
          <a:noFill/>
        </p:spPr>
        <p:txBody>
          <a:bodyPr wrap="square" rtlCol="0">
            <a:spAutoFit/>
          </a:bodyPr>
          <a:lstStyle/>
          <a:p>
            <a:pPr algn="ctr"/>
            <a:r>
              <a:rPr lang="en-US" sz="3200" dirty="0" smtClean="0">
                <a:cs typeface="Franklin Gothic Book"/>
              </a:rPr>
              <a:t>“</a:t>
            </a:r>
            <a:r>
              <a:rPr lang="en-US" sz="3200" dirty="0">
                <a:cs typeface="Franklin Gothic Book"/>
              </a:rPr>
              <a:t>…the recorded factual material commonly accepted in the </a:t>
            </a:r>
            <a:r>
              <a:rPr lang="en-US" sz="3200" dirty="0" smtClean="0">
                <a:cs typeface="Franklin Gothic Book"/>
              </a:rPr>
              <a:t>scientific </a:t>
            </a:r>
            <a:r>
              <a:rPr lang="en-US" sz="3200" dirty="0">
                <a:cs typeface="Franklin Gothic Book"/>
              </a:rPr>
              <a:t>community as necessary </a:t>
            </a:r>
            <a:r>
              <a:rPr lang="en-US" sz="3200" dirty="0" smtClean="0">
                <a:cs typeface="Franklin Gothic Book"/>
              </a:rPr>
              <a:t>to </a:t>
            </a:r>
            <a:r>
              <a:rPr lang="en-US" sz="3200" b="1" dirty="0" smtClean="0">
                <a:solidFill>
                  <a:srgbClr val="FF6600"/>
                </a:solidFill>
                <a:effectLst>
                  <a:outerShdw blurRad="50800" dist="25400" dir="2700000" algn="tl" rotWithShape="0">
                    <a:schemeClr val="tx1">
                      <a:alpha val="50000"/>
                    </a:schemeClr>
                  </a:outerShdw>
                </a:effectLst>
                <a:cs typeface="Franklin Gothic Book"/>
              </a:rPr>
              <a:t>validate</a:t>
            </a:r>
            <a:r>
              <a:rPr lang="en-US" sz="3200" dirty="0" smtClean="0">
                <a:cs typeface="Franklin Gothic Book"/>
              </a:rPr>
              <a:t> </a:t>
            </a:r>
            <a:r>
              <a:rPr lang="en-US" sz="3200" dirty="0">
                <a:cs typeface="Franklin Gothic Book"/>
              </a:rPr>
              <a:t>research findings.</a:t>
            </a:r>
            <a:r>
              <a:rPr lang="en-US" sz="3200" dirty="0" smtClean="0">
                <a:cs typeface="Franklin Gothic Book"/>
              </a:rPr>
              <a:t>”</a:t>
            </a:r>
            <a:endParaRPr lang="en-US" sz="3200" dirty="0">
              <a:cs typeface="Franklin Gothic Book"/>
            </a:endParaRPr>
          </a:p>
        </p:txBody>
      </p:sp>
      <p:sp>
        <p:nvSpPr>
          <p:cNvPr id="6" name="TextBox 5"/>
          <p:cNvSpPr txBox="1"/>
          <p:nvPr/>
        </p:nvSpPr>
        <p:spPr>
          <a:xfrm>
            <a:off x="754043" y="664718"/>
            <a:ext cx="3643177"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Research data is:</a:t>
            </a:r>
            <a:endParaRPr lang="en-US" sz="4000" spc="-100" dirty="0">
              <a:solidFill>
                <a:srgbClr val="FF6600"/>
              </a:solidFill>
              <a:latin typeface="Cambria"/>
              <a:ea typeface="+mj-ea"/>
              <a:cs typeface="Cambria"/>
            </a:endParaRPr>
          </a:p>
        </p:txBody>
      </p:sp>
      <p:sp>
        <p:nvSpPr>
          <p:cNvPr id="7" name="TextBox 6"/>
          <p:cNvSpPr txBox="1"/>
          <p:nvPr/>
        </p:nvSpPr>
        <p:spPr>
          <a:xfrm>
            <a:off x="3333328" y="4361648"/>
            <a:ext cx="5163721" cy="338554"/>
          </a:xfrm>
          <a:prstGeom prst="rect">
            <a:avLst/>
          </a:prstGeom>
          <a:noFill/>
        </p:spPr>
        <p:txBody>
          <a:bodyPr wrap="none" rtlCol="0">
            <a:spAutoFit/>
          </a:bodyPr>
          <a:lstStyle/>
          <a:p>
            <a:r>
              <a:rPr lang="en-US" sz="1600" dirty="0" smtClean="0">
                <a:solidFill>
                  <a:srgbClr val="0B1635"/>
                </a:solidFill>
                <a:latin typeface="American Typewriter"/>
                <a:cs typeface="American Typewriter"/>
              </a:rPr>
              <a:t>U.S. Office of Management and Budget, Circular A-110</a:t>
            </a:r>
            <a:endParaRPr lang="en-US" sz="1600" dirty="0">
              <a:solidFill>
                <a:srgbClr val="0B1635"/>
              </a:solidFill>
              <a:latin typeface="American Typewriter"/>
              <a:cs typeface="American Typewriter"/>
            </a:endParaRPr>
          </a:p>
        </p:txBody>
      </p:sp>
      <p:pic>
        <p:nvPicPr>
          <p:cNvPr id="8" name="Picture 7"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9" name="Picture 8"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0" name="Picture 9"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1" name="Picture 10"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3" name="Rectangle 12"/>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850923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descr="http://www.fondos-hd.com/user-content/uploads/wall/o/53/1920x1200_Matrix.jpg"/>
          <p:cNvPicPr>
            <a:picLocks noChangeAspect="1" noChangeArrowheads="1"/>
          </p:cNvPicPr>
          <p:nvPr/>
        </p:nvPicPr>
        <p:blipFill rotWithShape="1">
          <a:blip r:embed="rId2" cstate="print"/>
          <a:srcRect t="24437" b="1"/>
          <a:stretch/>
        </p:blipFill>
        <p:spPr bwMode="auto">
          <a:xfrm>
            <a:off x="-1" y="-30480"/>
            <a:ext cx="12188305" cy="6888480"/>
          </a:xfrm>
          <a:prstGeom prst="rect">
            <a:avLst/>
          </a:prstGeom>
          <a:noFill/>
        </p:spPr>
      </p:pic>
      <p:sp>
        <p:nvSpPr>
          <p:cNvPr id="6" name="Rectangle 5"/>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itle 1"/>
          <p:cNvSpPr>
            <a:spLocks noGrp="1"/>
          </p:cNvSpPr>
          <p:nvPr>
            <p:ph type="title"/>
          </p:nvPr>
        </p:nvSpPr>
        <p:spPr>
          <a:xfrm>
            <a:off x="1030635" y="533400"/>
            <a:ext cx="7189773" cy="1143000"/>
          </a:xfrm>
        </p:spPr>
        <p:txBody>
          <a:bodyPr>
            <a:normAutofit/>
          </a:bodyPr>
          <a:lstStyle/>
          <a:p>
            <a:pPr algn="ctr"/>
            <a:r>
              <a:rPr lang="en-US" sz="3200" b="1" dirty="0" smtClean="0">
                <a:solidFill>
                  <a:srgbClr val="92D050"/>
                </a:solidFill>
                <a:latin typeface="Bitstream Vera Sans" panose="020B0603030804020204" pitchFamily="34" charset="0"/>
              </a:rPr>
              <a:t>Why Manage Data</a:t>
            </a:r>
            <a:endParaRPr lang="en-US" sz="3200" b="1" dirty="0">
              <a:solidFill>
                <a:srgbClr val="92D050"/>
              </a:solidFill>
              <a:latin typeface="+mn-lt"/>
            </a:endParaRPr>
          </a:p>
        </p:txBody>
      </p:sp>
      <p:sp>
        <p:nvSpPr>
          <p:cNvPr id="16" name="Content Placeholder 4"/>
          <p:cNvSpPr>
            <a:spLocks noGrp="1"/>
          </p:cNvSpPr>
          <p:nvPr>
            <p:ph idx="1"/>
          </p:nvPr>
        </p:nvSpPr>
        <p:spPr>
          <a:xfrm>
            <a:off x="3869015" y="4053924"/>
            <a:ext cx="3570974" cy="2517612"/>
          </a:xfrm>
        </p:spPr>
        <p:txBody>
          <a:bodyPr>
            <a:spAutoFit/>
          </a:bodyPr>
          <a:lstStyle/>
          <a:p>
            <a:pPr marL="285750" indent="-285750"/>
            <a:r>
              <a:rPr lang="en-US" sz="2800" dirty="0">
                <a:solidFill>
                  <a:srgbClr val="92D050"/>
                </a:solidFill>
              </a:rPr>
              <a:t>Compliance</a:t>
            </a:r>
          </a:p>
          <a:p>
            <a:pPr lvl="1">
              <a:spcBef>
                <a:spcPts val="0"/>
              </a:spcBef>
              <a:buFont typeface="Arial" panose="020B0604020202020204" pitchFamily="34" charset="0"/>
              <a:buChar char="•"/>
            </a:pPr>
            <a:r>
              <a:rPr lang="en-US" sz="2400" dirty="0">
                <a:solidFill>
                  <a:srgbClr val="92D050"/>
                </a:solidFill>
              </a:rPr>
              <a:t>Grant writing</a:t>
            </a:r>
          </a:p>
          <a:p>
            <a:pPr lvl="1">
              <a:spcBef>
                <a:spcPts val="0"/>
              </a:spcBef>
              <a:buFont typeface="Arial" panose="020B0604020202020204" pitchFamily="34" charset="0"/>
              <a:buChar char="•"/>
            </a:pPr>
            <a:r>
              <a:rPr lang="en-US" sz="2400" dirty="0">
                <a:solidFill>
                  <a:srgbClr val="92D050"/>
                </a:solidFill>
              </a:rPr>
              <a:t>University policy</a:t>
            </a:r>
          </a:p>
          <a:p>
            <a:pPr lvl="1">
              <a:spcBef>
                <a:spcPts val="0"/>
              </a:spcBef>
              <a:buFont typeface="Arial" panose="020B0604020202020204" pitchFamily="34" charset="0"/>
              <a:buChar char="•"/>
            </a:pPr>
            <a:r>
              <a:rPr lang="en-US" sz="2400" dirty="0">
                <a:solidFill>
                  <a:srgbClr val="92D050"/>
                </a:solidFill>
              </a:rPr>
              <a:t>Research ethics</a:t>
            </a:r>
          </a:p>
          <a:p>
            <a:pPr lvl="1">
              <a:buChar char="•"/>
            </a:pPr>
            <a:endParaRPr lang="en-US" sz="2400" dirty="0">
              <a:solidFill>
                <a:srgbClr val="92D050"/>
              </a:solidFill>
            </a:endParaRPr>
          </a:p>
          <a:p>
            <a:pPr lvl="1">
              <a:buChar char="•"/>
            </a:pPr>
            <a:endParaRPr lang="en-US" sz="2400" dirty="0">
              <a:solidFill>
                <a:srgbClr val="92D050"/>
              </a:solidFill>
            </a:endParaRPr>
          </a:p>
        </p:txBody>
      </p:sp>
      <p:sp>
        <p:nvSpPr>
          <p:cNvPr id="17" name="Rectangle 16"/>
          <p:cNvSpPr/>
          <p:nvPr/>
        </p:nvSpPr>
        <p:spPr>
          <a:xfrm>
            <a:off x="3145434" y="1867079"/>
            <a:ext cx="4572000" cy="1631216"/>
          </a:xfrm>
          <a:prstGeom prst="rect">
            <a:avLst/>
          </a:prstGeom>
        </p:spPr>
        <p:txBody>
          <a:bodyPr>
            <a:spAutoFit/>
          </a:bodyPr>
          <a:lstStyle/>
          <a:p>
            <a:pPr marL="285750" indent="-285750">
              <a:buFont typeface="Arial" panose="020B0604020202020204" pitchFamily="34" charset="0"/>
              <a:buChar char="•"/>
            </a:pPr>
            <a:r>
              <a:rPr lang="en-US" sz="2800" dirty="0">
                <a:solidFill>
                  <a:srgbClr val="92D050"/>
                </a:solidFill>
              </a:rPr>
              <a:t>Productivity</a:t>
            </a:r>
          </a:p>
          <a:p>
            <a:pPr marL="742950" lvl="1" indent="-285750">
              <a:buFont typeface="Arial" panose="020B0604020202020204" pitchFamily="34" charset="0"/>
              <a:buChar char="•"/>
            </a:pPr>
            <a:r>
              <a:rPr lang="en-US" sz="2400" dirty="0">
                <a:solidFill>
                  <a:srgbClr val="92D050"/>
                </a:solidFill>
              </a:rPr>
              <a:t>Publishing</a:t>
            </a:r>
          </a:p>
          <a:p>
            <a:pPr marL="742950" lvl="1" indent="-285750">
              <a:buFont typeface="Arial" panose="020B0604020202020204" pitchFamily="34" charset="0"/>
              <a:buChar char="•"/>
            </a:pPr>
            <a:r>
              <a:rPr lang="en-US" sz="2400" dirty="0">
                <a:solidFill>
                  <a:srgbClr val="92D050"/>
                </a:solidFill>
              </a:rPr>
              <a:t>Knowledge creation</a:t>
            </a:r>
          </a:p>
          <a:p>
            <a:pPr marL="742950" lvl="1" indent="-285750">
              <a:buFont typeface="Arial" panose="020B0604020202020204" pitchFamily="34" charset="0"/>
              <a:buChar char="•"/>
            </a:pPr>
            <a:r>
              <a:rPr lang="en-US" sz="2400" dirty="0">
                <a:solidFill>
                  <a:srgbClr val="92D050"/>
                </a:solidFill>
              </a:rPr>
              <a:t>Career advancement</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04144" flipH="1">
            <a:off x="8206151" y="1725551"/>
            <a:ext cx="593822" cy="159812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47956">
            <a:off x="8124937" y="4565536"/>
            <a:ext cx="1694177" cy="847089"/>
          </a:xfrm>
          <a:prstGeom prst="rect">
            <a:avLst/>
          </a:prstGeom>
        </p:spPr>
      </p:pic>
      <p:sp>
        <p:nvSpPr>
          <p:cNvPr id="20" name="Rectangle 19"/>
          <p:cNvSpPr/>
          <p:nvPr/>
        </p:nvSpPr>
        <p:spPr>
          <a:xfrm>
            <a:off x="1656546" y="6312106"/>
            <a:ext cx="4572000" cy="276999"/>
          </a:xfrm>
          <a:prstGeom prst="rect">
            <a:avLst/>
          </a:prstGeom>
        </p:spPr>
        <p:txBody>
          <a:bodyPr>
            <a:spAutoFit/>
          </a:bodyPr>
          <a:lstStyle/>
          <a:p>
            <a:r>
              <a:rPr lang="en-US" sz="1200" dirty="0" smtClean="0">
                <a:solidFill>
                  <a:prstClr val="white">
                    <a:lumMod val="50000"/>
                  </a:prstClr>
                </a:solidFill>
              </a:rPr>
              <a:t>http</a:t>
            </a:r>
            <a:r>
              <a:rPr lang="en-US" sz="1200" dirty="0">
                <a:solidFill>
                  <a:prstClr val="white">
                    <a:lumMod val="50000"/>
                  </a:prstClr>
                </a:solidFill>
              </a:rPr>
              <a:t>://www.pd4pic.com/images800_/carrot-orange-vegetable.png</a:t>
            </a:r>
          </a:p>
        </p:txBody>
      </p:sp>
      <p:sp>
        <p:nvSpPr>
          <p:cNvPr id="21" name="Rectangle 20"/>
          <p:cNvSpPr/>
          <p:nvPr/>
        </p:nvSpPr>
        <p:spPr>
          <a:xfrm>
            <a:off x="8472507" y="3284498"/>
            <a:ext cx="567296" cy="830997"/>
          </a:xfrm>
          <a:prstGeom prst="rect">
            <a:avLst/>
          </a:prstGeom>
        </p:spPr>
        <p:txBody>
          <a:bodyPr wrap="square">
            <a:spAutoFit/>
          </a:bodyPr>
          <a:lstStyle/>
          <a:p>
            <a:r>
              <a:rPr lang="en-US" sz="4800" dirty="0" smtClean="0">
                <a:solidFill>
                  <a:prstClr val="white">
                    <a:lumMod val="50000"/>
                  </a:prstClr>
                </a:solidFill>
              </a:rPr>
              <a:t>+</a:t>
            </a:r>
            <a:endParaRPr lang="en-US" sz="4800" dirty="0">
              <a:solidFill>
                <a:prstClr val="white">
                  <a:lumMod val="50000"/>
                </a:prstClr>
              </a:solidFill>
            </a:endParaRPr>
          </a:p>
        </p:txBody>
      </p:sp>
      <p:sp>
        <p:nvSpPr>
          <p:cNvPr id="22" name="Rectangle 21"/>
          <p:cNvSpPr/>
          <p:nvPr/>
        </p:nvSpPr>
        <p:spPr>
          <a:xfrm>
            <a:off x="6538842" y="6312106"/>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12" name="Rectangle 11"/>
          <p:cNvSpPr/>
          <p:nvPr/>
        </p:nvSpPr>
        <p:spPr>
          <a:xfrm rot="19595855">
            <a:off x="2445240" y="2792056"/>
            <a:ext cx="6149452"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smtClean="0">
                <a:solidFill>
                  <a:srgbClr val="92D050"/>
                </a:solidFill>
                <a:ea typeface="Calibri" panose="020F0502020204030204" pitchFamily="34" charset="0"/>
                <a:cs typeface="Times New Roman" panose="02020603050405020304" pitchFamily="18" charset="0"/>
              </a:rPr>
              <a:t>SOMETHING ELSE?</a:t>
            </a:r>
            <a:endParaRPr lang="en-US" sz="2400" dirty="0">
              <a:solidFill>
                <a:srgbClr val="92D050"/>
              </a:solidFill>
            </a:endParaRPr>
          </a:p>
        </p:txBody>
      </p:sp>
    </p:spTree>
    <p:extLst>
      <p:ext uri="{BB962C8B-B14F-4D97-AF65-F5344CB8AC3E}">
        <p14:creationId xmlns:p14="http://schemas.microsoft.com/office/powerpoint/2010/main" val="34458437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20" grpId="0"/>
      <p:bldP spid="21" grpId="0"/>
      <p:bldP spid="22"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629401" y="1253788"/>
            <a:ext cx="3762375" cy="4737551"/>
          </a:xfrm>
        </p:spPr>
        <p:txBody>
          <a:bodyPr>
            <a:noAutofit/>
          </a:bodyPr>
          <a:lstStyle/>
          <a:p>
            <a:pPr>
              <a:spcBef>
                <a:spcPts val="0"/>
              </a:spcBef>
              <a:buClr>
                <a:schemeClr val="accent1">
                  <a:lumMod val="75000"/>
                </a:schemeClr>
              </a:buClr>
              <a:buSzPct val="100000"/>
            </a:pPr>
            <a:r>
              <a:rPr lang="en-US" sz="1800" dirty="0">
                <a:ea typeface="ＭＳ Ｐゴシック" pitchFamily="34" charset="-128"/>
              </a:rPr>
              <a:t>Natural 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a:ea typeface="ＭＳ Ｐゴシック" pitchFamily="34" charset="-128"/>
            </a:endParaRPr>
          </a:p>
        </p:txBody>
      </p:sp>
      <p:sp>
        <p:nvSpPr>
          <p:cNvPr id="13314" name="Title 1"/>
          <p:cNvSpPr>
            <a:spLocks noGrp="1"/>
          </p:cNvSpPr>
          <p:nvPr>
            <p:ph type="title"/>
          </p:nvPr>
        </p:nvSpPr>
        <p:spPr>
          <a:xfrm>
            <a:off x="152400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004" y="1362075"/>
            <a:ext cx="2929485" cy="19510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rot="16200000">
            <a:off x="4417753" y="1964633"/>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Sharyn</a:t>
            </a:r>
            <a:r>
              <a:rPr lang="en-US" sz="900" dirty="0">
                <a:solidFill>
                  <a:prstClr val="white">
                    <a:lumMod val="75000"/>
                  </a:prstClr>
                </a:solidFill>
                <a:latin typeface="Arial" charset="0"/>
                <a:cs typeface="Arial" charset="0"/>
              </a:rPr>
              <a:t> Morrow on Flickr</a:t>
            </a: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517" y="3552826"/>
            <a:ext cx="3999610" cy="265574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rot="16200000">
            <a:off x="4990096" y="4843385"/>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momboleum</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57027152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rrowheads="1"/>
          </p:cNvSpPr>
          <p:nvPr>
            <p:ph type="title" idx="4294967295"/>
          </p:nvPr>
        </p:nvSpPr>
        <p:spPr>
          <a:xfrm>
            <a:off x="1524000" y="254000"/>
            <a:ext cx="9144000" cy="1143000"/>
          </a:xfrm>
        </p:spPr>
        <p:txBody>
          <a:bodyPr>
            <a:normAutofit/>
          </a:bodyPr>
          <a:lstStyle/>
          <a:p>
            <a:pPr algn="ctr" eaLnBrk="1" hangingPunct="1">
              <a:defRPr/>
            </a:pPr>
            <a:r>
              <a:rPr lang="en-US" sz="3600" dirty="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02676" y="1257300"/>
            <a:ext cx="8965324" cy="4419600"/>
          </a:xfrm>
        </p:spPr>
        <p:txBody>
          <a:bodyPr>
            <a:normAutofit fontScale="62500" lnSpcReduction="20000"/>
          </a:bodyPr>
          <a:lstStyle/>
          <a:p>
            <a:pPr marL="109728" indent="0">
              <a:lnSpc>
                <a:spcPct val="80000"/>
              </a:lnSpc>
              <a:buClr>
                <a:schemeClr val="accent1">
                  <a:lumMod val="75000"/>
                </a:schemeClr>
              </a:buClr>
              <a:buSzPct val="95000"/>
              <a:buNone/>
            </a:pPr>
            <a:r>
              <a:rPr lang="en-US" sz="2800" b="1" dirty="0"/>
              <a:t>“MEDICARE PAYMENT ERRORS NEAR $20B”</a:t>
            </a:r>
            <a:r>
              <a:rPr lang="en-US" sz="2800" dirty="0"/>
              <a:t> </a:t>
            </a:r>
            <a:r>
              <a:rPr lang="en-US" sz="2800" i="1" dirty="0"/>
              <a:t>(CNN) December 2004</a:t>
            </a:r>
          </a:p>
          <a:p>
            <a:pPr marL="109728" indent="0">
              <a:lnSpc>
                <a:spcPct val="80000"/>
              </a:lnSpc>
              <a:buClr>
                <a:schemeClr val="accent1">
                  <a:lumMod val="75000"/>
                </a:schemeClr>
              </a:buClr>
              <a:buSzPct val="95000"/>
              <a:buNone/>
            </a:pPr>
            <a:r>
              <a:rPr lang="en-US" sz="2800" i="1" dirty="0"/>
              <a:t>     Miscoding and Billing Errors from Doctors and Hospitals totaled $20,000,000,000 in FY </a:t>
            </a:r>
          </a:p>
          <a:p>
            <a:pPr marL="109728" indent="0">
              <a:lnSpc>
                <a:spcPct val="80000"/>
              </a:lnSpc>
              <a:buClr>
                <a:schemeClr val="accent1">
                  <a:lumMod val="75000"/>
                </a:schemeClr>
              </a:buClr>
              <a:buSzPct val="95000"/>
              <a:buNone/>
            </a:pPr>
            <a:r>
              <a:rPr lang="en-US" sz="2800" i="1" dirty="0"/>
              <a:t>     2003    (9.3% error rate) . The error rate measured claims that were paid despite being </a:t>
            </a:r>
          </a:p>
          <a:p>
            <a:pPr marL="109728" indent="0">
              <a:lnSpc>
                <a:spcPct val="80000"/>
              </a:lnSpc>
              <a:buClr>
                <a:schemeClr val="accent1">
                  <a:lumMod val="75000"/>
                </a:schemeClr>
              </a:buClr>
              <a:buSzPct val="95000"/>
              <a:buNone/>
            </a:pPr>
            <a:r>
              <a:rPr lang="en-US" sz="2800" i="1" dirty="0"/>
              <a:t>     medically unnecessary, inadequately documented or improperly coded. In some </a:t>
            </a:r>
          </a:p>
          <a:p>
            <a:pPr marL="109728" indent="0">
              <a:lnSpc>
                <a:spcPct val="80000"/>
              </a:lnSpc>
              <a:buClr>
                <a:schemeClr val="accent1">
                  <a:lumMod val="75000"/>
                </a:schemeClr>
              </a:buClr>
              <a:buSzPct val="95000"/>
              <a:buNone/>
            </a:pPr>
            <a:r>
              <a:rPr lang="en-US" sz="2800" i="1" dirty="0"/>
              <a:t>     instances, Medicare asked health care providers for medical records to back up their </a:t>
            </a:r>
          </a:p>
          <a:p>
            <a:pPr marL="109728" indent="0">
              <a:lnSpc>
                <a:spcPct val="80000"/>
              </a:lnSpc>
              <a:buClr>
                <a:schemeClr val="accent1">
                  <a:lumMod val="75000"/>
                </a:schemeClr>
              </a:buClr>
              <a:buSzPct val="95000"/>
              <a:buNone/>
            </a:pPr>
            <a:r>
              <a:rPr lang="en-US" sz="2800" i="1" dirty="0"/>
              <a:t>     claims and got no response.  The survey did not document instances of alleged fraud.    </a:t>
            </a:r>
          </a:p>
          <a:p>
            <a:pPr marL="109728" indent="0">
              <a:lnSpc>
                <a:spcPct val="80000"/>
              </a:lnSpc>
              <a:buClr>
                <a:schemeClr val="accent1">
                  <a:lumMod val="75000"/>
                </a:schemeClr>
              </a:buClr>
              <a:buSzPct val="95000"/>
              <a:buNone/>
            </a:pPr>
            <a:r>
              <a:rPr lang="en-US" sz="2800" i="1" dirty="0"/>
              <a:t>    This error rate actually was an improvement over the previous fiscal year (9.8% error rate).</a:t>
            </a:r>
          </a:p>
          <a:p>
            <a:pPr>
              <a:lnSpc>
                <a:spcPct val="80000"/>
              </a:lnSpc>
              <a:buClr>
                <a:schemeClr val="accent1">
                  <a:lumMod val="75000"/>
                </a:schemeClr>
              </a:buClr>
              <a:buSzPct val="95000"/>
              <a:buFont typeface="Arial" pitchFamily="34" charset="0"/>
              <a:buChar char="•"/>
            </a:pPr>
            <a:endParaRPr lang="en-US" sz="2800" b="1" i="1" dirty="0"/>
          </a:p>
          <a:p>
            <a:pPr marL="109728" indent="0">
              <a:lnSpc>
                <a:spcPct val="80000"/>
              </a:lnSpc>
              <a:buClr>
                <a:schemeClr val="accent1">
                  <a:lumMod val="75000"/>
                </a:schemeClr>
              </a:buClr>
              <a:buSzPct val="95000"/>
              <a:buNone/>
            </a:pPr>
            <a:r>
              <a:rPr lang="en-US" sz="2800" b="1" dirty="0"/>
              <a:t>“AUDIT:  JUSTICE STATS ON ANTI-TERROR CASES FLAWED” </a:t>
            </a:r>
            <a:r>
              <a:rPr lang="en-US" sz="2800" dirty="0"/>
              <a:t>(AP) February 2007</a:t>
            </a:r>
          </a:p>
          <a:p>
            <a:pPr marL="109728" indent="0">
              <a:lnSpc>
                <a:spcPct val="80000"/>
              </a:lnSpc>
              <a:buClr>
                <a:schemeClr val="accent1">
                  <a:lumMod val="75000"/>
                </a:schemeClr>
              </a:buClr>
              <a:buSzPct val="95000"/>
              <a:buNone/>
            </a:pPr>
            <a:r>
              <a:rPr lang="en-US" sz="2800" i="1" dirty="0"/>
              <a:t>     The Justice Department Inspector General found only two sets of data out of 26  </a:t>
            </a:r>
          </a:p>
          <a:p>
            <a:pPr marL="109728" indent="0">
              <a:lnSpc>
                <a:spcPct val="80000"/>
              </a:lnSpc>
              <a:buClr>
                <a:schemeClr val="accent1">
                  <a:lumMod val="75000"/>
                </a:schemeClr>
              </a:buClr>
              <a:buSzPct val="95000"/>
              <a:buNone/>
            </a:pPr>
            <a:r>
              <a:rPr lang="en-US" sz="2800" i="1" dirty="0"/>
              <a:t>     concerning terrorism attacks were accurate.  The Justice Department uses these   </a:t>
            </a:r>
          </a:p>
          <a:p>
            <a:pPr marL="109728" indent="0">
              <a:lnSpc>
                <a:spcPct val="80000"/>
              </a:lnSpc>
              <a:buClr>
                <a:schemeClr val="accent1">
                  <a:lumMod val="75000"/>
                </a:schemeClr>
              </a:buClr>
              <a:buSzPct val="95000"/>
              <a:buNone/>
            </a:pPr>
            <a:r>
              <a:rPr lang="en-US" sz="2800" i="1" dirty="0"/>
              <a:t>     statistics to argue for their budget.  The Inspector General said the data “appear to be </a:t>
            </a:r>
          </a:p>
          <a:p>
            <a:pPr marL="109728" indent="0">
              <a:lnSpc>
                <a:spcPct val="80000"/>
              </a:lnSpc>
              <a:buClr>
                <a:schemeClr val="accent1">
                  <a:lumMod val="75000"/>
                </a:schemeClr>
              </a:buClr>
              <a:buSzPct val="95000"/>
              <a:buNone/>
            </a:pPr>
            <a:r>
              <a:rPr lang="en-US" sz="2800" i="1" dirty="0"/>
              <a:t>     the result of decentralized and haphazard methods of collections … and do not appear </a:t>
            </a:r>
          </a:p>
          <a:p>
            <a:pPr marL="109728" indent="0">
              <a:lnSpc>
                <a:spcPct val="80000"/>
              </a:lnSpc>
              <a:buClr>
                <a:schemeClr val="accent1">
                  <a:lumMod val="75000"/>
                </a:schemeClr>
              </a:buClr>
              <a:buSzPct val="95000"/>
              <a:buNone/>
            </a:pPr>
            <a:r>
              <a:rPr lang="en-US" sz="2800" i="1" dirty="0"/>
              <a:t>     to be intentional.” </a:t>
            </a:r>
          </a:p>
          <a:p>
            <a:pPr>
              <a:lnSpc>
                <a:spcPct val="80000"/>
              </a:lnSpc>
              <a:buClr>
                <a:schemeClr val="accent1">
                  <a:lumMod val="75000"/>
                </a:schemeClr>
              </a:buClr>
              <a:buSzPct val="95000"/>
              <a:buFont typeface="Arial" pitchFamily="34" charset="0"/>
              <a:buChar char="•"/>
            </a:pPr>
            <a:endParaRPr lang="en-US" sz="2800" b="1" dirty="0"/>
          </a:p>
          <a:p>
            <a:pPr marL="109728" indent="0">
              <a:lnSpc>
                <a:spcPct val="80000"/>
              </a:lnSpc>
              <a:buClr>
                <a:schemeClr val="accent1">
                  <a:lumMod val="75000"/>
                </a:schemeClr>
              </a:buClr>
              <a:buSzPct val="95000"/>
              <a:buNone/>
            </a:pPr>
            <a:r>
              <a:rPr lang="en-US" sz="2800" b="1" dirty="0"/>
              <a:t>“OOPS! TECH ERROR WIPES OUT Alaska Info” </a:t>
            </a:r>
            <a:r>
              <a:rPr lang="en-US" sz="2800" dirty="0"/>
              <a:t>(AP) March 2007</a:t>
            </a:r>
          </a:p>
          <a:p>
            <a:pPr marL="109728" indent="0">
              <a:lnSpc>
                <a:spcPct val="80000"/>
              </a:lnSpc>
              <a:buClr>
                <a:schemeClr val="accent1">
                  <a:lumMod val="75000"/>
                </a:schemeClr>
              </a:buClr>
              <a:buSzPct val="95000"/>
              <a:buNone/>
            </a:pPr>
            <a:r>
              <a:rPr lang="en-US" sz="2800" i="1" dirty="0"/>
              <a:t>     A technician managed to delete the data and backup for the $38 billion Alaska oil   </a:t>
            </a:r>
          </a:p>
          <a:p>
            <a:pPr marL="109728" indent="0">
              <a:lnSpc>
                <a:spcPct val="80000"/>
              </a:lnSpc>
              <a:buClr>
                <a:schemeClr val="accent1">
                  <a:lumMod val="75000"/>
                </a:schemeClr>
              </a:buClr>
              <a:buSzPct val="95000"/>
              <a:buNone/>
            </a:pPr>
            <a:r>
              <a:rPr lang="en-US" sz="2800" i="1" dirty="0"/>
              <a:t>     revenue fund – money received by residents of the State.  Correcting the errors cost the </a:t>
            </a:r>
          </a:p>
          <a:p>
            <a:pPr marL="109728" indent="0">
              <a:lnSpc>
                <a:spcPct val="80000"/>
              </a:lnSpc>
              <a:buClr>
                <a:schemeClr val="accent1">
                  <a:lumMod val="75000"/>
                </a:schemeClr>
              </a:buClr>
              <a:buSzPct val="95000"/>
              <a:buNone/>
            </a:pPr>
            <a:r>
              <a:rPr lang="en-US" sz="2800" i="1" dirty="0"/>
              <a:t>     State an additional $220,700 (which of course was taken off the receipts to Alaska </a:t>
            </a:r>
          </a:p>
          <a:p>
            <a:pPr marL="109728" indent="0">
              <a:lnSpc>
                <a:spcPct val="80000"/>
              </a:lnSpc>
              <a:buClr>
                <a:schemeClr val="accent1">
                  <a:lumMod val="75000"/>
                </a:schemeClr>
              </a:buClr>
              <a:buSzPct val="95000"/>
              <a:buNone/>
            </a:pPr>
            <a:r>
              <a:rPr lang="en-US" sz="2800" i="1" dirty="0"/>
              <a:t>     residents.)</a:t>
            </a:r>
          </a:p>
        </p:txBody>
      </p:sp>
      <p:sp>
        <p:nvSpPr>
          <p:cNvPr id="1013764" name="Rectangle 4"/>
          <p:cNvSpPr>
            <a:spLocks noRot="1" noChangeArrowheads="1"/>
          </p:cNvSpPr>
          <p:nvPr/>
        </p:nvSpPr>
        <p:spPr bwMode="auto">
          <a:xfrm>
            <a:off x="1828800" y="457200"/>
            <a:ext cx="8534400" cy="1143000"/>
          </a:xfrm>
          <a:prstGeom prst="rect">
            <a:avLst/>
          </a:prstGeom>
          <a:noFill/>
          <a:ln w="9525">
            <a:noFill/>
            <a:miter lim="800000"/>
            <a:headEnd/>
            <a:tailEnd/>
          </a:ln>
          <a:effectLst/>
        </p:spPr>
        <p:txBody>
          <a:bodyPr anchor="ctr"/>
          <a:lstStyle/>
          <a:p>
            <a:pPr defTabSz="457200" fontAlgn="base">
              <a:spcBef>
                <a:spcPct val="0"/>
              </a:spcBef>
              <a:spcAft>
                <a:spcPct val="0"/>
              </a:spcAft>
              <a:defRPr/>
            </a:pPr>
            <a:endParaRPr lang="en-US" sz="3200">
              <a:solidFill>
                <a:srgbClr val="16515F"/>
              </a:solidFill>
              <a:effectLst>
                <a:outerShdw blurRad="38100" dist="38100" dir="2700000" algn="tl">
                  <a:srgbClr val="000000"/>
                </a:outerShdw>
              </a:effectLst>
              <a:latin typeface="Arial" charset="0"/>
              <a:cs typeface="Arial" charset="0"/>
            </a:endParaRPr>
          </a:p>
        </p:txBody>
      </p:sp>
      <p:pic>
        <p:nvPicPr>
          <p:cNvPr id="11270" name="Picture 12" descr="C:\Documents and Settings\rselbach\Local Settings\Temporary Internet Files\Content.IE5\M1RN6WL7\MCj03043230000[1].wmf"/>
          <p:cNvPicPr>
            <a:picLocks noChangeAspect="1" noChangeArrowheads="1"/>
          </p:cNvPicPr>
          <p:nvPr/>
        </p:nvPicPr>
        <p:blipFill>
          <a:blip r:embed="rId3"/>
          <a:srcRect/>
          <a:stretch>
            <a:fillRect/>
          </a:stretch>
        </p:blipFill>
        <p:spPr bwMode="auto">
          <a:xfrm>
            <a:off x="4064000" y="5549900"/>
            <a:ext cx="2362200" cy="1066800"/>
          </a:xfrm>
          <a:prstGeom prst="rect">
            <a:avLst/>
          </a:prstGeom>
          <a:noFill/>
          <a:ln w="9525">
            <a:noFill/>
            <a:miter lim="800000"/>
            <a:headEnd/>
            <a:tailEnd/>
          </a:ln>
        </p:spPr>
      </p:pic>
      <p:sp>
        <p:nvSpPr>
          <p:cNvPr id="8" name="TextBox 1"/>
          <p:cNvSpPr txBox="1">
            <a:spLocks noChangeArrowheads="1"/>
          </p:cNvSpPr>
          <p:nvPr/>
        </p:nvSpPr>
        <p:spPr bwMode="auto">
          <a:xfrm>
            <a:off x="8610600" y="6600032"/>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000" dirty="0">
                <a:solidFill>
                  <a:prstClr val="black"/>
                </a:solidFill>
              </a:rPr>
              <a:t>Slide courtesy of BLM</a:t>
            </a:r>
          </a:p>
        </p:txBody>
      </p:sp>
    </p:spTree>
    <p:extLst>
      <p:ext uri="{BB962C8B-B14F-4D97-AF65-F5344CB8AC3E}">
        <p14:creationId xmlns:p14="http://schemas.microsoft.com/office/powerpoint/2010/main" val="416072342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normAutofit/>
          </a:bodyPr>
          <a:lstStyle/>
          <a:p>
            <a:r>
              <a:rPr lang="en-US" dirty="0" smtClean="0"/>
              <a:t>Why manage data / what is data management</a:t>
            </a:r>
          </a:p>
          <a:p>
            <a:r>
              <a:rPr lang="en-US" dirty="0" smtClean="0"/>
              <a:t>Data lifecycle and data management plans</a:t>
            </a:r>
          </a:p>
          <a:p>
            <a:r>
              <a:rPr lang="en-US" dirty="0" smtClean="0"/>
              <a:t>Data types, stages and formats</a:t>
            </a:r>
          </a:p>
          <a:p>
            <a:r>
              <a:rPr lang="en-US" dirty="0" smtClean="0"/>
              <a:t>Data organization / tips, tools and techniques</a:t>
            </a:r>
          </a:p>
          <a:p>
            <a:r>
              <a:rPr lang="en-US" dirty="0" smtClean="0"/>
              <a:t>Research data profiles</a:t>
            </a:r>
          </a:p>
          <a:p>
            <a:r>
              <a:rPr lang="en-US" dirty="0" smtClean="0"/>
              <a:t>Contextual metadata</a:t>
            </a:r>
          </a:p>
          <a:p>
            <a:r>
              <a:rPr lang="en-US" dirty="0" smtClean="0"/>
              <a:t>Software carpentry: </a:t>
            </a:r>
            <a:r>
              <a:rPr lang="en-US" dirty="0" err="1" smtClean="0"/>
              <a:t>git</a:t>
            </a:r>
            <a:r>
              <a:rPr lang="en-US" dirty="0" smtClean="0"/>
              <a:t> bash command line, tools, and basic scripting</a:t>
            </a:r>
          </a:p>
          <a:p>
            <a:r>
              <a:rPr lang="en-US" dirty="0" smtClean="0"/>
              <a:t>Intellectual property and licensing</a:t>
            </a:r>
          </a:p>
          <a:p>
            <a:r>
              <a:rPr lang="en-US" dirty="0" smtClean="0"/>
              <a:t>Sharing data, data repositories and data preservation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1828800" y="1447800"/>
            <a:ext cx="8382000" cy="4876800"/>
          </a:xfrm>
        </p:spPr>
        <p:txBody>
          <a:bodyPr>
            <a:normAutofit fontScale="92500"/>
          </a:bodyPr>
          <a:lstStyle/>
          <a:p>
            <a:pPr marL="109728" indent="0">
              <a:lnSpc>
                <a:spcPct val="80000"/>
              </a:lnSpc>
              <a:buClr>
                <a:schemeClr val="accent1">
                  <a:lumMod val="75000"/>
                </a:schemeClr>
              </a:buClr>
              <a:buSzPct val="95000"/>
              <a:buNone/>
              <a:defRPr/>
            </a:pPr>
            <a:r>
              <a:rPr lang="en-US" sz="2600" dirty="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Solution: </a:t>
            </a:r>
            <a:r>
              <a:rPr lang="en-US" sz="2600" dirty="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Cost: </a:t>
            </a:r>
            <a:r>
              <a:rPr lang="en-US" sz="2600" dirty="0"/>
              <a:t>1 work month ($4,000) plus the value of </a:t>
            </a:r>
          </a:p>
          <a:p>
            <a:pPr marL="109728" indent="0">
              <a:lnSpc>
                <a:spcPct val="80000"/>
              </a:lnSpc>
              <a:buClr>
                <a:schemeClr val="accent1">
                  <a:lumMod val="75000"/>
                </a:schemeClr>
              </a:buClr>
              <a:buSzPct val="95000"/>
              <a:buNone/>
              <a:defRPr/>
            </a:pPr>
            <a:r>
              <a:rPr lang="en-US" sz="2600" dirty="0"/>
              <a:t>    data that was not recovered</a:t>
            </a:r>
          </a:p>
          <a:p>
            <a:pPr marL="109728" indent="0">
              <a:buNone/>
            </a:pPr>
            <a:endParaRPr lang="en-US" sz="2600" dirty="0"/>
          </a:p>
          <a:p>
            <a:pPr marL="109728" indent="0">
              <a:buNone/>
            </a:pPr>
            <a:endParaRPr lang="en-US" sz="1500" dirty="0"/>
          </a:p>
          <a:p>
            <a:pPr marL="109728" indent="0">
              <a:buNone/>
            </a:pPr>
            <a:r>
              <a:rPr lang="en-US" sz="2400" dirty="0"/>
              <a:t>Consider that the situation could have been worse, because the data was not being backed up as it would have been if stored on a server.</a:t>
            </a:r>
          </a:p>
          <a:p>
            <a:pPr eaLnBrk="1" hangingPunct="1">
              <a:lnSpc>
                <a:spcPct val="80000"/>
              </a:lnSpc>
              <a:buFont typeface="Wingdings" pitchFamily="2" charset="2"/>
              <a:buNone/>
              <a:defRPr/>
            </a:pPr>
            <a:endParaRPr lang="en-US" sz="2600" dirty="0"/>
          </a:p>
          <a:p>
            <a:pPr eaLnBrk="1" hangingPunct="1">
              <a:lnSpc>
                <a:spcPct val="80000"/>
              </a:lnSpc>
              <a:buFont typeface="Wingdings" pitchFamily="2" charset="2"/>
              <a:buNone/>
              <a:defRPr/>
            </a:pPr>
            <a:endParaRPr lang="en-US" sz="2600" dirty="0"/>
          </a:p>
        </p:txBody>
      </p:sp>
      <p:sp>
        <p:nvSpPr>
          <p:cNvPr id="80901" name="Text Box 5"/>
          <p:cNvSpPr txBox="1">
            <a:spLocks noChangeArrowheads="1"/>
          </p:cNvSpPr>
          <p:nvPr/>
        </p:nvSpPr>
        <p:spPr bwMode="auto">
          <a:xfrm>
            <a:off x="1828801" y="507121"/>
            <a:ext cx="8565931" cy="646331"/>
          </a:xfrm>
          <a:prstGeom prst="rect">
            <a:avLst/>
          </a:prstGeom>
          <a:noFill/>
          <a:ln w="9525" algn="ctr">
            <a:noFill/>
            <a:miter lim="800000"/>
            <a:headEnd/>
            <a:tailEnd/>
          </a:ln>
          <a:effectLst/>
        </p:spPr>
        <p:txBody>
          <a:bodyPr wrap="square">
            <a:spAutoFit/>
          </a:bodyPr>
          <a:lstStyle/>
          <a:p>
            <a:pPr algn="ctr" defTabSz="457200" fontAlgn="base">
              <a:spcBef>
                <a:spcPct val="50000"/>
              </a:spcBef>
              <a:spcAft>
                <a:spcPct val="0"/>
              </a:spcAft>
              <a:defRPr/>
            </a:pPr>
            <a:r>
              <a:rPr lang="en-US" sz="3600" b="1" dirty="0">
                <a:solidFill>
                  <a:srgbClr val="2DA2BF">
                    <a:lumMod val="75000"/>
                  </a:srgbClr>
                </a:solidFill>
                <a:cs typeface="Arial" charset="0"/>
              </a:rPr>
              <a:t>Poor Science Data Management Example</a:t>
            </a:r>
          </a:p>
        </p:txBody>
      </p:sp>
      <p:sp>
        <p:nvSpPr>
          <p:cNvPr id="5" name="TextBox 4"/>
          <p:cNvSpPr txBox="1"/>
          <p:nvPr/>
        </p:nvSpPr>
        <p:spPr>
          <a:xfrm rot="16200000">
            <a:off x="9125008" y="4265115"/>
            <a:ext cx="1474686" cy="3693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DTRave</a:t>
            </a:r>
            <a:r>
              <a:rPr lang="en-US" sz="900" dirty="0">
                <a:solidFill>
                  <a:prstClr val="white">
                    <a:lumMod val="75000"/>
                  </a:prstClr>
                </a:solidFill>
                <a:latin typeface="Arial" charset="0"/>
                <a:cs typeface="Arial" charset="0"/>
              </a:rPr>
              <a:t> on </a:t>
            </a:r>
          </a:p>
          <a:p>
            <a:pPr defTabSz="457200" fontAlgn="base">
              <a:spcBef>
                <a:spcPct val="0"/>
              </a:spcBef>
              <a:spcAft>
                <a:spcPct val="0"/>
              </a:spcAft>
            </a:pPr>
            <a:r>
              <a:rPr lang="en-US" sz="900" dirty="0">
                <a:solidFill>
                  <a:prstClr val="white">
                    <a:lumMod val="75000"/>
                  </a:prstClr>
                </a:solidFill>
                <a:latin typeface="Arial" charset="0"/>
                <a:cs typeface="Arial" charset="0"/>
              </a:rPr>
              <a:t>Open Clip Art Library</a:t>
            </a:r>
          </a:p>
        </p:txBody>
      </p:sp>
      <p:pic>
        <p:nvPicPr>
          <p:cNvPr id="11266" name="Picture 2" descr="C:\Users\emcee\Desktop\DTRave_Cartoon_Computer_and_Desk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977" y="3870089"/>
            <a:ext cx="1569709" cy="12494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4291340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1828800" y="274638"/>
            <a:ext cx="8534400" cy="1143000"/>
          </a:xfrm>
        </p:spPr>
        <p:txBody>
          <a:bodyPr>
            <a:noAutofit/>
          </a:bodyPr>
          <a:lstStyle/>
          <a:p>
            <a:pPr algn="ctr">
              <a:defRPr/>
            </a:pPr>
            <a:r>
              <a:rPr lang="en-US" sz="3600" dirty="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a:lnSpc>
                <a:spcPct val="80000"/>
              </a:lnSpc>
              <a:buClr>
                <a:schemeClr val="accent1">
                  <a:lumMod val="75000"/>
                </a:schemeClr>
              </a:buClr>
              <a:buSzPct val="95000"/>
              <a:buNone/>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a:lnSpc>
                <a:spcPct val="80000"/>
              </a:lnSpc>
              <a:buClr>
                <a:schemeClr val="accent1">
                  <a:lumMod val="75000"/>
                </a:schemeClr>
              </a:buClr>
              <a:buSzPct val="95000"/>
              <a:buNone/>
              <a:defRPr/>
            </a:pPr>
            <a:r>
              <a:rPr lang="en-US" dirty="0"/>
              <a:t> </a:t>
            </a:r>
            <a:r>
              <a:rPr lang="en-US" dirty="0" smtClean="0"/>
              <a:t>       @$4,000/</a:t>
            </a:r>
            <a:r>
              <a:rPr lang="en-US" dirty="0" err="1" smtClean="0"/>
              <a:t>wm</a:t>
            </a:r>
            <a:r>
              <a:rPr lang="en-US" dirty="0" smtClean="0"/>
              <a:t> </a:t>
            </a:r>
          </a:p>
          <a:p>
            <a:pPr marL="109728" indent="0">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433" y="3295651"/>
            <a:ext cx="2483041" cy="248304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rot="16200000">
            <a:off x="8755132" y="439879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ruffin_ready</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268701376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1981200" y="1403120"/>
            <a:ext cx="8229600" cy="4934604"/>
          </a:xfrm>
        </p:spPr>
        <p:txBody>
          <a:bodyPr>
            <a:noAutofit/>
          </a:bodyPr>
          <a:lstStyle/>
          <a:p>
            <a:pPr marL="0" indent="0">
              <a:lnSpc>
                <a:spcPct val="75000"/>
              </a:lnSpc>
              <a:spcBef>
                <a:spcPts val="0"/>
              </a:spcBef>
              <a:buNone/>
            </a:pPr>
            <a:r>
              <a:rPr lang="en-US" sz="2000" dirty="0"/>
              <a:t>“Please forgive my paranoia about protocols, standards, and data review.  I'm in the latter stages of a long career with USGS (30 years, and counting), and have experienced much.  Experience is the knowledge you get just after you needed it. </a:t>
            </a:r>
          </a:p>
          <a:p>
            <a:pPr marL="0" indent="0">
              <a:lnSpc>
                <a:spcPct val="75000"/>
              </a:lnSpc>
              <a:spcBef>
                <a:spcPts val="0"/>
              </a:spcBef>
              <a:buNone/>
            </a:pPr>
            <a:endParaRPr lang="en-US" sz="2000" dirty="0"/>
          </a:p>
          <a:p>
            <a:pPr marL="0" indent="0">
              <a:lnSpc>
                <a:spcPct val="75000"/>
              </a:lnSpc>
              <a:spcBef>
                <a:spcPts val="0"/>
              </a:spcBef>
              <a:buNone/>
            </a:pPr>
            <a:r>
              <a:rPr lang="en-US" sz="2000" dirty="0"/>
              <a:t>Several times, I've seen colleagues called to court in order to testify about conditions they have observed.  </a:t>
            </a:r>
          </a:p>
          <a:p>
            <a:pPr marL="0" indent="0">
              <a:lnSpc>
                <a:spcPct val="75000"/>
              </a:lnSpc>
              <a:spcBef>
                <a:spcPts val="0"/>
              </a:spcBef>
              <a:buNone/>
            </a:pPr>
            <a:endParaRPr lang="en-US" sz="2000" dirty="0"/>
          </a:p>
          <a:p>
            <a:pPr marL="0" indent="0">
              <a:lnSpc>
                <a:spcPct val="75000"/>
              </a:lnSpc>
              <a:spcBef>
                <a:spcPts val="0"/>
              </a:spcBef>
              <a:buNone/>
            </a:pPr>
            <a:r>
              <a:rPr lang="en-US" sz="2000" dirty="0"/>
              <a:t>Without a strong tradition of constant review and approval of basic data, they would've been in deep trouble under cross-examination.  Instead, they were able to produce field notes, data approval records, and the like, to back up their testimony.  </a:t>
            </a:r>
          </a:p>
          <a:p>
            <a:pPr marL="0" indent="0">
              <a:lnSpc>
                <a:spcPct val="75000"/>
              </a:lnSpc>
              <a:spcBef>
                <a:spcPts val="0"/>
              </a:spcBef>
              <a:buNone/>
            </a:pPr>
            <a:endParaRPr lang="en-US" sz="2000" dirty="0"/>
          </a:p>
          <a:p>
            <a:pPr marL="0" indent="0">
              <a:lnSpc>
                <a:spcPct val="75000"/>
              </a:lnSpc>
              <a:spcBef>
                <a:spcPts val="0"/>
              </a:spcBef>
              <a:buNone/>
            </a:pPr>
            <a:r>
              <a:rPr lang="en-US" sz="2000" dirty="0"/>
              <a:t>It's one thing to be questioned by a college student who is working on a project for school.  </a:t>
            </a:r>
            <a:r>
              <a:rPr lang="en-US" sz="2000" u="sng" dirty="0"/>
              <a:t>It's another entirely to be grilled by an attorney under oath with the media present.”</a:t>
            </a:r>
          </a:p>
          <a:p>
            <a:pPr marL="0" indent="0">
              <a:lnSpc>
                <a:spcPct val="75000"/>
              </a:lnSpc>
              <a:spcBef>
                <a:spcPts val="0"/>
              </a:spcBef>
              <a:buNone/>
            </a:pPr>
            <a:endParaRPr lang="en-US" sz="2000" u="sng" dirty="0"/>
          </a:p>
          <a:p>
            <a:pPr marL="0" indent="0" algn="r">
              <a:lnSpc>
                <a:spcPct val="75000"/>
              </a:lnSpc>
              <a:spcBef>
                <a:spcPts val="0"/>
              </a:spcBef>
              <a:buNone/>
            </a:pPr>
            <a:r>
              <a:rPr lang="en-US" sz="2000" dirty="0"/>
              <a:t>- Nelson Williams, Scientist </a:t>
            </a:r>
            <a:br>
              <a:rPr lang="en-US" sz="2000" dirty="0"/>
            </a:br>
            <a:r>
              <a:rPr lang="en-US" sz="2000" dirty="0"/>
              <a:t>US Geological Survey </a:t>
            </a:r>
          </a:p>
          <a:p>
            <a:pPr marL="0" indent="0">
              <a:lnSpc>
                <a:spcPct val="75000"/>
              </a:lnSpc>
              <a:spcBef>
                <a:spcPts val="0"/>
              </a:spcBef>
              <a:buNone/>
            </a:pPr>
            <a:endParaRPr lang="en-US" sz="2000" dirty="0">
              <a:latin typeface="Times New Roman" charset="0"/>
            </a:endParaRPr>
          </a:p>
          <a:p>
            <a:pPr marL="0" indent="0">
              <a:lnSpc>
                <a:spcPct val="75000"/>
              </a:lnSpc>
              <a:spcBef>
                <a:spcPts val="0"/>
              </a:spcBef>
              <a:buNone/>
            </a:pPr>
            <a:r>
              <a:rPr lang="en-US" sz="2000" dirty="0">
                <a:latin typeface="Times New Roman" charset="0"/>
              </a:rPr>
              <a:t>	</a:t>
            </a:r>
            <a:endParaRPr lang="en-US" sz="2000" dirty="0">
              <a:latin typeface="Calibri" charset="0"/>
            </a:endParaRPr>
          </a:p>
          <a:p>
            <a:pPr marL="0" indent="0">
              <a:lnSpc>
                <a:spcPct val="75000"/>
              </a:lnSpc>
              <a:spcBef>
                <a:spcPts val="0"/>
              </a:spcBef>
              <a:buNone/>
            </a:pPr>
            <a:endParaRPr lang="en-US" sz="2000" dirty="0">
              <a:latin typeface="Times New Roman" charset="0"/>
            </a:endParaRPr>
          </a:p>
        </p:txBody>
      </p:sp>
    </p:spTree>
    <p:extLst>
      <p:ext uri="{BB962C8B-B14F-4D97-AF65-F5344CB8AC3E}">
        <p14:creationId xmlns:p14="http://schemas.microsoft.com/office/powerpoint/2010/main" val="55480157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2400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4677110" y="2606236"/>
            <a:ext cx="5327650" cy="1477963"/>
          </a:xfrm>
          <a:prstGeom prst="rect">
            <a:avLst/>
          </a:prstGeom>
          <a:solidFill>
            <a:schemeClr val="bg1"/>
          </a:solidFill>
          <a:ln w="12700">
            <a:solidFill>
              <a:schemeClr val="tx1"/>
            </a:solidFill>
          </a:ln>
        </p:spPr>
        <p:txBody>
          <a:bodyPr wrap="square">
            <a:spAutoFit/>
          </a:bodyPr>
          <a:lstStyle/>
          <a:p>
            <a:pPr defTabSz="457200" fontAlgn="base">
              <a:spcBef>
                <a:spcPct val="0"/>
              </a:spcBef>
              <a:spcAft>
                <a:spcPct val="0"/>
              </a:spcAft>
              <a:defRPr/>
            </a:pPr>
            <a:r>
              <a:rPr lang="en-US" dirty="0">
                <a:solidFill>
                  <a:prstClr val="black"/>
                </a:solidFill>
                <a:cs typeface="Arial" charset="0"/>
              </a:rPr>
              <a:t>The climate scientists at the centre of a media storm over leaked emails were yesterday cleared of accusations that they fudged their results and silenced critics, but a review found they had </a:t>
            </a:r>
            <a:r>
              <a:rPr lang="en-US" dirty="0">
                <a:solidFill>
                  <a:srgbClr val="FF0000"/>
                </a:solidFill>
                <a:cs typeface="Arial" charset="0"/>
              </a:rPr>
              <a:t>failed to be open enough about their work</a:t>
            </a:r>
            <a:r>
              <a:rPr lang="en-US" dirty="0">
                <a:solidFill>
                  <a:prstClr val="black"/>
                </a:solidFill>
                <a:cs typeface="Arial" charset="0"/>
              </a:rPr>
              <a:t>.</a:t>
            </a:r>
          </a:p>
        </p:txBody>
      </p:sp>
    </p:spTree>
    <p:extLst>
      <p:ext uri="{BB962C8B-B14F-4D97-AF65-F5344CB8AC3E}">
        <p14:creationId xmlns:p14="http://schemas.microsoft.com/office/powerpoint/2010/main" val="333819396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3769"/>
            <a:ext cx="8229600" cy="747130"/>
          </a:xfrm>
        </p:spPr>
        <p:txBody>
          <a:bodyPr>
            <a:normAutofit/>
          </a:bodyPr>
          <a:lstStyle/>
          <a:p>
            <a:pPr>
              <a:spcAft>
                <a:spcPts val="3600"/>
              </a:spcAft>
            </a:pPr>
            <a:r>
              <a:rPr lang="en-US" dirty="0" smtClean="0"/>
              <a:t>Why Manage Data?</a:t>
            </a:r>
            <a:endParaRPr lang="en-US" sz="28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896" r="12631"/>
          <a:stretch/>
        </p:blipFill>
        <p:spPr>
          <a:xfrm>
            <a:off x="4625419" y="2443582"/>
            <a:ext cx="2941162" cy="2518474"/>
          </a:xfrm>
        </p:spPr>
      </p:pic>
      <p:sp>
        <p:nvSpPr>
          <p:cNvPr id="5" name="Rectangle 4"/>
          <p:cNvSpPr/>
          <p:nvPr/>
        </p:nvSpPr>
        <p:spPr>
          <a:xfrm>
            <a:off x="2734377" y="6230300"/>
            <a:ext cx="6723246" cy="276999"/>
          </a:xfrm>
          <a:prstGeom prst="rect">
            <a:avLst/>
          </a:prstGeom>
        </p:spPr>
        <p:txBody>
          <a:bodyPr wrap="square">
            <a:spAutoFit/>
          </a:bodyPr>
          <a:lstStyle/>
          <a:p>
            <a:pPr algn="ctr"/>
            <a:r>
              <a:rPr lang="en-US" sz="1200" dirty="0">
                <a:solidFill>
                  <a:prstClr val="black">
                    <a:lumMod val="65000"/>
                    <a:lumOff val="35000"/>
                  </a:prstClr>
                </a:solidFill>
              </a:rPr>
              <a:t>http://www.thesundaytimes.co.uk/sto/multimedia/archive/00051/Panic-cartoon-580x35_51233a.jpg</a:t>
            </a:r>
          </a:p>
        </p:txBody>
      </p:sp>
      <p:sp>
        <p:nvSpPr>
          <p:cNvPr id="3" name="Rectangle 2"/>
          <p:cNvSpPr/>
          <p:nvPr/>
        </p:nvSpPr>
        <p:spPr>
          <a:xfrm>
            <a:off x="5035229" y="1543290"/>
            <a:ext cx="2121543" cy="523220"/>
          </a:xfrm>
          <a:prstGeom prst="rect">
            <a:avLst/>
          </a:prstGeom>
        </p:spPr>
        <p:txBody>
          <a:bodyPr wrap="none">
            <a:spAutoFit/>
          </a:bodyPr>
          <a:lstStyle/>
          <a:p>
            <a:r>
              <a:rPr lang="en-US" sz="2800" b="1" dirty="0">
                <a:solidFill>
                  <a:prstClr val="black"/>
                </a:solidFill>
              </a:rPr>
              <a:t>From this . . .</a:t>
            </a:r>
          </a:p>
        </p:txBody>
      </p:sp>
    </p:spTree>
    <p:extLst>
      <p:ext uri="{BB962C8B-B14F-4D97-AF65-F5344CB8AC3E}">
        <p14:creationId xmlns:p14="http://schemas.microsoft.com/office/powerpoint/2010/main" val="366409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90139"/>
            <a:ext cx="8229600" cy="1143000"/>
          </a:xfrm>
        </p:spPr>
        <p:txBody>
          <a:bodyPr>
            <a:normAutofit/>
          </a:bodyPr>
          <a:lstStyle/>
          <a:p>
            <a:r>
              <a:rPr lang="en-US" sz="2800" dirty="0"/>
              <a:t>. . . to this . .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19525" y="2261558"/>
            <a:ext cx="4552950" cy="2562225"/>
          </a:xfrm>
          <a:prstGeom prst="rect">
            <a:avLst/>
          </a:prstGeom>
          <a:noFill/>
          <a:ln w="9525">
            <a:noFill/>
            <a:miter lim="800000"/>
            <a:headEnd/>
            <a:tailEnd/>
          </a:ln>
        </p:spPr>
      </p:pic>
      <p:sp>
        <p:nvSpPr>
          <p:cNvPr id="6" name="Rectangle 5"/>
          <p:cNvSpPr/>
          <p:nvPr/>
        </p:nvSpPr>
        <p:spPr>
          <a:xfrm>
            <a:off x="1699389" y="6419889"/>
            <a:ext cx="8793221" cy="276999"/>
          </a:xfrm>
          <a:prstGeom prst="rect">
            <a:avLst/>
          </a:prstGeom>
        </p:spPr>
        <p:txBody>
          <a:bodyPr wrap="square">
            <a:spAutoFit/>
          </a:bodyPr>
          <a:lstStyle/>
          <a:p>
            <a:pPr algn="ctr"/>
            <a:r>
              <a:rPr lang="en-US" sz="1200" dirty="0">
                <a:solidFill>
                  <a:prstClr val="black">
                    <a:lumMod val="65000"/>
                    <a:lumOff val="35000"/>
                  </a:prstClr>
                </a:solidFill>
              </a:rPr>
              <a:t>http://abcnews.go.com/blogs/business/2013/04/rutgers-student-offers-1000-for-data-on-stolen-laptop</a:t>
            </a:r>
            <a:r>
              <a:rPr lang="en-US" sz="1200" dirty="0" smtClean="0">
                <a:solidFill>
                  <a:prstClr val="black">
                    <a:lumMod val="65000"/>
                    <a:lumOff val="35000"/>
                  </a:prstClr>
                </a:solidFill>
              </a:rPr>
              <a:t>/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3124119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 . to this .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53202"/>
            <a:ext cx="7315200" cy="4236720"/>
          </a:xfrm>
          <a:prstGeom prst="rect">
            <a:avLst/>
          </a:prstGeom>
        </p:spPr>
      </p:pic>
      <p:sp>
        <p:nvSpPr>
          <p:cNvPr id="6" name="Rectangle 5"/>
          <p:cNvSpPr/>
          <p:nvPr/>
        </p:nvSpPr>
        <p:spPr>
          <a:xfrm>
            <a:off x="1338778" y="6460893"/>
            <a:ext cx="9514443" cy="276999"/>
          </a:xfrm>
          <a:prstGeom prst="rect">
            <a:avLst/>
          </a:prstGeom>
        </p:spPr>
        <p:txBody>
          <a:bodyPr wrap="square">
            <a:spAutoFit/>
          </a:bodyPr>
          <a:lstStyle/>
          <a:p>
            <a:pPr algn="ctr"/>
            <a:r>
              <a:rPr lang="en-US" sz="1200" dirty="0">
                <a:solidFill>
                  <a:prstClr val="black">
                    <a:lumMod val="65000"/>
                    <a:lumOff val="35000"/>
                  </a:prstClr>
                </a:solidFill>
              </a:rPr>
              <a:t>http://retractionwatch.com/2015/01/20/prominent-geneticist-nets-retraction-two-corrections-lot-questions/#</a:t>
            </a:r>
            <a:r>
              <a:rPr lang="en-US" sz="1200" dirty="0" smtClean="0">
                <a:solidFill>
                  <a:prstClr val="black">
                    <a:lumMod val="65000"/>
                    <a:lumOff val="35000"/>
                  </a:prstClr>
                </a:solidFill>
              </a:rPr>
              <a:t>more-25256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1013014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46768"/>
            <a:ext cx="7993117" cy="3648417"/>
          </a:xfrm>
        </p:spPr>
        <p:txBody>
          <a:bodyPr>
            <a:noAutofit/>
          </a:bodyPr>
          <a:lstStyle/>
          <a:p>
            <a:pPr>
              <a:buClr>
                <a:schemeClr val="accent1">
                  <a:lumMod val="75000"/>
                </a:schemeClr>
              </a:buClr>
              <a:buSzPct val="100000"/>
            </a:pPr>
            <a:r>
              <a:rPr lang="en-US" dirty="0" smtClean="0">
                <a:ea typeface="ＭＳ Ｐゴシック" pitchFamily="34" charset="-128"/>
              </a:rPr>
              <a:t>Manage your data for yourself: </a:t>
            </a:r>
          </a:p>
          <a:p>
            <a:pPr lvl="1">
              <a:buClr>
                <a:schemeClr val="accent1">
                  <a:lumMod val="75000"/>
                </a:schemeClr>
              </a:buClr>
              <a:buSzPct val="90000"/>
              <a:buFont typeface="Courier New" pitchFamily="49" charset="0"/>
              <a:buChar char="o"/>
            </a:pPr>
            <a:r>
              <a:rPr lang="en-US" dirty="0" smtClean="0">
                <a:ea typeface="ＭＳ Ｐゴシック" pitchFamily="34" charset="-128"/>
              </a:rPr>
              <a:t>Keep yourself organized – be able to find your files (data inputs, analytic scripts, outputs at various stages of the analytic process, </a:t>
            </a:r>
            <a:r>
              <a:rPr lang="en-US" dirty="0" err="1" smtClean="0">
                <a:ea typeface="ＭＳ Ｐゴシック" pitchFamily="34" charset="-128"/>
              </a:rPr>
              <a:t>etc</a:t>
            </a:r>
            <a:r>
              <a:rPr lang="en-US" dirty="0" smtClean="0">
                <a:ea typeface="ＭＳ Ｐゴシック" pitchFamily="34" charset="-128"/>
              </a:rPr>
              <a:t>) </a:t>
            </a:r>
            <a:endParaRPr lang="en-US" dirty="0">
              <a:ea typeface="ＭＳ Ｐゴシック" pitchFamily="34" charset="-128"/>
            </a:endParaRPr>
          </a:p>
          <a:p>
            <a:pPr lvl="1">
              <a:buClr>
                <a:schemeClr val="accent1">
                  <a:lumMod val="75000"/>
                </a:schemeClr>
              </a:buClr>
              <a:buSzPct val="90000"/>
              <a:buFont typeface="Courier New" pitchFamily="49" charset="0"/>
              <a:buChar char="o"/>
            </a:pPr>
            <a:r>
              <a:rPr lang="en-US" dirty="0">
                <a:ea typeface="ＭＳ Ｐゴシック" pitchFamily="34" charset="-128"/>
              </a:rPr>
              <a:t>T</a:t>
            </a:r>
            <a:r>
              <a:rPr lang="en-US" dirty="0" smtClean="0">
                <a:ea typeface="ＭＳ Ｐゴシック" pitchFamily="34" charset="-128"/>
              </a:rPr>
              <a:t>rack your science processes for reproducibility – be able to match up your outputs with exact inputs and transformations that produced them</a:t>
            </a:r>
          </a:p>
          <a:p>
            <a:pPr lvl="1">
              <a:buClr>
                <a:schemeClr val="accent1">
                  <a:lumMod val="75000"/>
                </a:schemeClr>
              </a:buClr>
              <a:buSzPct val="90000"/>
              <a:buFont typeface="Courier New" pitchFamily="49" charset="0"/>
              <a:buChar char="o"/>
            </a:pPr>
            <a:r>
              <a:rPr lang="en-US" dirty="0" smtClean="0">
                <a:ea typeface="ＭＳ Ｐゴシック" pitchFamily="34" charset="-128"/>
              </a:rPr>
              <a:t>Better control versions of data – identify easily versions that can be periodically purged</a:t>
            </a:r>
          </a:p>
          <a:p>
            <a:pPr lvl="1">
              <a:buClr>
                <a:schemeClr val="accent1">
                  <a:lumMod val="75000"/>
                </a:schemeClr>
              </a:buClr>
              <a:buSzPct val="90000"/>
              <a:buFont typeface="Courier New" pitchFamily="49" charset="0"/>
              <a:buChar char="o"/>
            </a:pPr>
            <a:r>
              <a:rPr lang="en-US" dirty="0" smtClean="0">
                <a:ea typeface="ＭＳ Ｐゴシック" pitchFamily="34" charset="-128"/>
              </a:rPr>
              <a:t>Quality control your data more efficiently</a:t>
            </a:r>
          </a:p>
          <a:p>
            <a:pPr marL="393192" lvl="1" indent="0">
              <a:buClr>
                <a:srgbClr val="177F8A"/>
              </a:buClr>
              <a:buNone/>
            </a:pPr>
            <a:endParaRPr lang="en-US" dirty="0">
              <a:ea typeface="ＭＳ Ｐゴシック" pitchFamily="34" charset="-128"/>
            </a:endParaRPr>
          </a:p>
        </p:txBody>
      </p:sp>
      <p:sp>
        <p:nvSpPr>
          <p:cNvPr id="13314" name="Title 1"/>
          <p:cNvSpPr>
            <a:spLocks noGrp="1"/>
          </p:cNvSpPr>
          <p:nvPr>
            <p:ph type="title"/>
          </p:nvPr>
        </p:nvSpPr>
        <p:spPr>
          <a:xfrm>
            <a:off x="1524000" y="378368"/>
            <a:ext cx="9144000" cy="934079"/>
          </a:xfrm>
        </p:spPr>
        <p:txBody>
          <a:bodyPr>
            <a:noAutofit/>
          </a:bodyPr>
          <a:lstStyle/>
          <a:p>
            <a:r>
              <a:rPr lang="en-US" dirty="0" smtClean="0">
                <a:ea typeface="ＭＳ Ｐゴシック" pitchFamily="34" charset="-128"/>
              </a:rPr>
              <a:t>Why Manage Data: </a:t>
            </a:r>
            <a:br>
              <a:rPr lang="en-US" dirty="0" smtClean="0">
                <a:ea typeface="ＭＳ Ｐゴシック" pitchFamily="34" charset="-128"/>
              </a:rPr>
            </a:br>
            <a:r>
              <a:rPr lang="en-US" dirty="0" smtClean="0">
                <a:ea typeface="ＭＳ Ｐゴシック" pitchFamily="34" charset="-128"/>
              </a:rPr>
              <a:t>Researcher Perspective</a:t>
            </a:r>
          </a:p>
        </p:txBody>
      </p:sp>
    </p:spTree>
    <p:extLst>
      <p:ext uri="{BB962C8B-B14F-4D97-AF65-F5344CB8AC3E}">
        <p14:creationId xmlns:p14="http://schemas.microsoft.com/office/powerpoint/2010/main" val="329754636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75360"/>
            <a:ext cx="7993117" cy="3648417"/>
          </a:xfrm>
        </p:spPr>
        <p:txBody>
          <a:bodyPr>
            <a:noAutofit/>
          </a:bodyPr>
          <a:lstStyle/>
          <a:p>
            <a:pPr lvl="1">
              <a:buClr>
                <a:schemeClr val="accent1">
                  <a:lumMod val="75000"/>
                </a:schemeClr>
              </a:buClr>
              <a:buFont typeface="Arial" pitchFamily="34" charset="0"/>
              <a:buChar char="•"/>
            </a:pPr>
            <a:r>
              <a:rPr lang="en-US" sz="2400" dirty="0">
                <a:ea typeface="ＭＳ Ｐゴシック" pitchFamily="34" charset="-128"/>
              </a:rPr>
              <a:t>Make </a:t>
            </a:r>
            <a:r>
              <a:rPr lang="en-US" sz="2400" dirty="0">
                <a:ea typeface="ＭＳ Ｐゴシック" pitchFamily="34" charset="-128"/>
              </a:rPr>
              <a:t>backups to avoid data loss</a:t>
            </a:r>
          </a:p>
          <a:p>
            <a:pPr lvl="1">
              <a:buClr>
                <a:schemeClr val="accent1">
                  <a:lumMod val="75000"/>
                </a:schemeClr>
              </a:buClr>
              <a:buFont typeface="Arial" pitchFamily="34" charset="0"/>
              <a:buChar char="•"/>
            </a:pPr>
            <a:r>
              <a:rPr lang="en-US" sz="2400" dirty="0">
                <a:ea typeface="ＭＳ Ｐゴシック" pitchFamily="34" charset="-128"/>
              </a:rPr>
              <a:t>Format your data for re-use (by yourself or others)</a:t>
            </a:r>
          </a:p>
          <a:p>
            <a:pPr lvl="1">
              <a:buClr>
                <a:schemeClr val="accent1">
                  <a:lumMod val="75000"/>
                </a:schemeClr>
              </a:buClr>
              <a:buFont typeface="Arial" pitchFamily="34" charset="0"/>
              <a:buChar char="•"/>
            </a:pPr>
            <a:r>
              <a:rPr lang="en-US" sz="2400" dirty="0">
                <a:ea typeface="ＭＳ Ｐゴシック" pitchFamily="34" charset="-128"/>
              </a:rPr>
              <a:t>Be prepared: Document </a:t>
            </a:r>
            <a:r>
              <a:rPr lang="en-US" sz="2400" dirty="0">
                <a:ea typeface="ＭＳ Ｐゴシック" pitchFamily="34" charset="-128"/>
              </a:rPr>
              <a:t>your data for your own </a:t>
            </a:r>
            <a:r>
              <a:rPr lang="en-US" sz="2400" dirty="0">
                <a:ea typeface="ＭＳ Ｐゴシック" pitchFamily="34" charset="-128"/>
              </a:rPr>
              <a:t>recollection, accountability, </a:t>
            </a:r>
            <a:r>
              <a:rPr lang="en-US" sz="2400" dirty="0">
                <a:ea typeface="ＭＳ Ｐゴシック" pitchFamily="34" charset="-128"/>
              </a:rPr>
              <a:t>and re-use (by yourself or others) </a:t>
            </a:r>
            <a:endParaRPr lang="en-US" sz="2400" dirty="0">
              <a:ea typeface="ＭＳ Ｐゴシック" pitchFamily="34" charset="-128"/>
            </a:endParaRPr>
          </a:p>
          <a:p>
            <a:pPr lvl="1">
              <a:buClr>
                <a:schemeClr val="accent1">
                  <a:lumMod val="75000"/>
                </a:schemeClr>
              </a:buClr>
              <a:buFont typeface="Arial" pitchFamily="34" charset="0"/>
              <a:buChar char="•"/>
            </a:pPr>
            <a:r>
              <a:rPr lang="en-US" sz="2400" dirty="0">
                <a:ea typeface="ＭＳ Ｐゴシック" pitchFamily="34" charset="-128"/>
              </a:rPr>
              <a:t>Prepare </a:t>
            </a:r>
            <a:r>
              <a:rPr lang="en-US" sz="2400" dirty="0">
                <a:ea typeface="ＭＳ Ｐゴシック" pitchFamily="34" charset="-128"/>
              </a:rPr>
              <a:t>it to share it – gain credibility </a:t>
            </a:r>
            <a:endParaRPr lang="en-US" sz="2400" dirty="0">
              <a:ea typeface="ＭＳ Ｐゴシック" pitchFamily="34" charset="-128"/>
            </a:endParaRPr>
          </a:p>
          <a:p>
            <a:pPr marL="393192" lvl="1" indent="0">
              <a:buClr>
                <a:schemeClr val="accent1">
                  <a:lumMod val="75000"/>
                </a:schemeClr>
              </a:buClr>
              <a:buNone/>
            </a:pPr>
            <a:r>
              <a:rPr lang="en-US" sz="2400" dirty="0">
                <a:ea typeface="ＭＳ Ｐゴシック" pitchFamily="34" charset="-128"/>
              </a:rPr>
              <a:t> </a:t>
            </a:r>
            <a:r>
              <a:rPr lang="en-US" sz="2400" dirty="0">
                <a:ea typeface="ＭＳ Ｐゴシック" pitchFamily="34" charset="-128"/>
              </a:rPr>
              <a:t>   and recognition for your science efforts!</a:t>
            </a:r>
            <a:endParaRPr lang="en-US" sz="2400" dirty="0">
              <a:ea typeface="ＭＳ Ｐゴシック" pitchFamily="34" charset="-128"/>
            </a:endParaRPr>
          </a:p>
          <a:p>
            <a:pPr marL="393192" lvl="1" indent="0">
              <a:buClr>
                <a:srgbClr val="177F8A"/>
              </a:buClr>
              <a:buNone/>
            </a:pPr>
            <a:endParaRPr lang="en-US" sz="2400" dirty="0">
              <a:ea typeface="ＭＳ Ｐゴシック" pitchFamily="34" charset="-128"/>
            </a:endParaRPr>
          </a:p>
        </p:txBody>
      </p:sp>
      <p:sp>
        <p:nvSpPr>
          <p:cNvPr id="13314" name="Title 1"/>
          <p:cNvSpPr>
            <a:spLocks noGrp="1"/>
          </p:cNvSpPr>
          <p:nvPr>
            <p:ph type="title"/>
          </p:nvPr>
        </p:nvSpPr>
        <p:spPr>
          <a:xfrm>
            <a:off x="1524000" y="494973"/>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Researcher Perspective</a:t>
            </a:r>
          </a:p>
        </p:txBody>
      </p:sp>
      <p:pic>
        <p:nvPicPr>
          <p:cNvPr id="13316" name="Picture 4" descr="C:\Users\emcee\Desktop\UWW ResN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117" y="3650195"/>
            <a:ext cx="2066237" cy="206623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rot="16200000">
            <a:off x="8728575" y="432602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UWW </a:t>
            </a:r>
            <a:r>
              <a:rPr lang="en-US" sz="900" dirty="0" err="1">
                <a:solidFill>
                  <a:prstClr val="white">
                    <a:lumMod val="75000"/>
                  </a:prstClr>
                </a:solidFill>
                <a:latin typeface="Arial" charset="0"/>
                <a:cs typeface="Arial" charset="0"/>
              </a:rPr>
              <a:t>ResNet</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01280177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43992" y="1543830"/>
            <a:ext cx="8332097" cy="4804407"/>
          </a:xfrm>
        </p:spPr>
        <p:txBody>
          <a:bodyPr>
            <a:noAutofit/>
          </a:bodyPr>
          <a:lstStyle/>
          <a:p>
            <a:pPr>
              <a:buClr>
                <a:schemeClr val="accent1">
                  <a:lumMod val="75000"/>
                </a:schemeClr>
              </a:buClr>
              <a:buSzPct val="100000"/>
            </a:pPr>
            <a:r>
              <a:rPr lang="en-US" dirty="0" smtClean="0">
                <a:ea typeface="ＭＳ Ｐゴシック" pitchFamily="34" charset="-128"/>
              </a:rPr>
              <a:t>Data is a valuable asset – it is expensive and time </a:t>
            </a:r>
            <a:r>
              <a:rPr lang="en-US" dirty="0">
                <a:ea typeface="ＭＳ Ｐゴシック" pitchFamily="34" charset="-128"/>
              </a:rPr>
              <a:t>consuming to collect </a:t>
            </a:r>
            <a:endParaRPr lang="en-US" dirty="0" smtClean="0">
              <a:ea typeface="ＭＳ Ｐゴシック" pitchFamily="34" charset="-128"/>
            </a:endParaRPr>
          </a:p>
          <a:p>
            <a:pPr>
              <a:buClr>
                <a:schemeClr val="accent1">
                  <a:lumMod val="75000"/>
                </a:schemeClr>
              </a:buClr>
            </a:pPr>
            <a:r>
              <a:rPr lang="en-US" dirty="0" smtClean="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t>
            </a:r>
            <a:r>
              <a:rPr lang="en-US" dirty="0" smtClean="0">
                <a:ea typeface="ＭＳ Ｐゴシック" pitchFamily="34" charset="-128"/>
              </a:rPr>
              <a:t>aximize </a:t>
            </a:r>
            <a:r>
              <a:rPr lang="en-US" dirty="0">
                <a:ea typeface="ＭＳ Ｐゴシック" pitchFamily="34" charset="-128"/>
              </a:rPr>
              <a:t>the effective use and value of data and information </a:t>
            </a:r>
            <a:r>
              <a:rPr lang="en-US" dirty="0" smtClean="0">
                <a:ea typeface="ＭＳ Ｐゴシック" pitchFamily="34" charset="-128"/>
              </a:rPr>
              <a:t>assets</a:t>
            </a:r>
          </a:p>
          <a:p>
            <a:pPr lvl="1">
              <a:buClr>
                <a:schemeClr val="accent1">
                  <a:lumMod val="75000"/>
                </a:schemeClr>
              </a:buClr>
              <a:buSzPct val="90000"/>
              <a:buFont typeface="Courier New" pitchFamily="49" charset="0"/>
              <a:buChar char="o"/>
            </a:pPr>
            <a:r>
              <a:rPr lang="en-US" dirty="0" smtClean="0">
                <a:ea typeface="ＭＳ Ｐゴシック" pitchFamily="34" charset="-128"/>
              </a:rPr>
              <a:t>continually </a:t>
            </a:r>
            <a:r>
              <a:rPr lang="en-US" dirty="0">
                <a:ea typeface="ＭＳ Ｐゴシック" pitchFamily="34" charset="-128"/>
              </a:rPr>
              <a:t>improve the quality </a:t>
            </a:r>
            <a:r>
              <a:rPr lang="en-US" dirty="0" smtClean="0">
                <a:ea typeface="ＭＳ Ｐゴシック" pitchFamily="34" charset="-128"/>
              </a:rPr>
              <a:t>including</a:t>
            </a:r>
            <a:r>
              <a:rPr lang="en-US" dirty="0">
                <a:ea typeface="ＭＳ Ｐゴシック" pitchFamily="34" charset="-128"/>
              </a:rPr>
              <a:t>: data accuracy, integrity, integration, timeliness of data capture and presentation, relevance and </a:t>
            </a:r>
            <a:r>
              <a:rPr lang="en-US" dirty="0" smtClean="0">
                <a:ea typeface="ＭＳ Ｐゴシック" pitchFamily="34" charset="-128"/>
              </a:rPr>
              <a:t>usefulness</a:t>
            </a:r>
          </a:p>
          <a:p>
            <a:pPr lvl="1">
              <a:buClr>
                <a:schemeClr val="accent1">
                  <a:lumMod val="75000"/>
                </a:schemeClr>
              </a:buClr>
              <a:buSzPct val="90000"/>
              <a:buFont typeface="Courier New" pitchFamily="49" charset="0"/>
              <a:buChar char="o"/>
            </a:pPr>
            <a:r>
              <a:rPr lang="en-US" dirty="0">
                <a:ea typeface="ＭＳ Ｐゴシック" pitchFamily="34" charset="-128"/>
              </a:rPr>
              <a:t>e</a:t>
            </a:r>
            <a:r>
              <a:rPr lang="en-US" dirty="0" smtClean="0">
                <a:ea typeface="ＭＳ Ｐゴシック" pitchFamily="34" charset="-128"/>
              </a:rPr>
              <a:t>nsure </a:t>
            </a:r>
            <a:r>
              <a:rPr lang="en-US" dirty="0">
                <a:ea typeface="ＭＳ Ｐゴシック" pitchFamily="34" charset="-128"/>
              </a:rPr>
              <a:t>appropriate use of data and </a:t>
            </a:r>
            <a:r>
              <a:rPr lang="en-US" dirty="0" smtClean="0">
                <a:ea typeface="ＭＳ Ｐゴシック" pitchFamily="34" charset="-128"/>
              </a:rPr>
              <a:t>information</a:t>
            </a:r>
          </a:p>
          <a:p>
            <a:pPr lvl="1">
              <a:buClr>
                <a:schemeClr val="accent1">
                  <a:lumMod val="75000"/>
                </a:schemeClr>
              </a:buClr>
              <a:buSzPct val="90000"/>
              <a:buFont typeface="Courier New" pitchFamily="49" charset="0"/>
              <a:buChar char="o"/>
            </a:pPr>
            <a:r>
              <a:rPr lang="en-US" dirty="0" smtClean="0">
                <a:ea typeface="ＭＳ Ｐゴシック" pitchFamily="34" charset="-128"/>
              </a:rPr>
              <a:t>facilitate </a:t>
            </a:r>
            <a:r>
              <a:rPr lang="en-US" dirty="0">
                <a:ea typeface="ＭＳ Ｐゴシック" pitchFamily="34" charset="-128"/>
              </a:rPr>
              <a:t>data </a:t>
            </a:r>
            <a:r>
              <a:rPr lang="en-US" dirty="0" smtClean="0">
                <a:ea typeface="ＭＳ Ｐゴシック" pitchFamily="34" charset="-128"/>
              </a:rPr>
              <a:t>sharing</a:t>
            </a:r>
          </a:p>
          <a:p>
            <a:pPr lvl="1">
              <a:buClr>
                <a:schemeClr val="accent1">
                  <a:lumMod val="75000"/>
                </a:schemeClr>
              </a:buClr>
              <a:buSzPct val="90000"/>
              <a:buFont typeface="Courier New" pitchFamily="49" charset="0"/>
              <a:buChar char="o"/>
            </a:pPr>
            <a:r>
              <a:rPr lang="en-US" dirty="0" smtClean="0">
                <a:ea typeface="ＭＳ Ｐゴシック" pitchFamily="34" charset="-128"/>
              </a:rPr>
              <a:t>ensure </a:t>
            </a:r>
            <a:r>
              <a:rPr lang="en-US" dirty="0">
                <a:ea typeface="ＭＳ Ｐゴシック" pitchFamily="34" charset="-128"/>
              </a:rPr>
              <a:t>sustainability and accessibility in long term for </a:t>
            </a:r>
            <a:r>
              <a:rPr lang="en-US" dirty="0" smtClean="0">
                <a:ea typeface="ＭＳ Ｐゴシック" pitchFamily="34" charset="-128"/>
              </a:rPr>
              <a:t>re</a:t>
            </a:r>
            <a:r>
              <a:rPr lang="en-US" dirty="0">
                <a:ea typeface="ＭＳ Ｐゴシック" pitchFamily="34" charset="-128"/>
              </a:rPr>
              <a:t>-use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smtClean="0">
              <a:ea typeface="ＭＳ Ｐゴシック" pitchFamily="34" charset="-128"/>
            </a:endParaRPr>
          </a:p>
          <a:p>
            <a:pPr marL="109728" indent="0">
              <a:buClr>
                <a:srgbClr val="177F8A"/>
              </a:buClr>
              <a:buSzPct val="100000"/>
              <a:buNone/>
            </a:pPr>
            <a:endParaRPr lang="en-US" dirty="0" smtClean="0">
              <a:ea typeface="ＭＳ Ｐゴシック" pitchFamily="34" charset="-128"/>
            </a:endParaRPr>
          </a:p>
        </p:txBody>
      </p:sp>
      <p:sp>
        <p:nvSpPr>
          <p:cNvPr id="13314" name="Title 1"/>
          <p:cNvSpPr>
            <a:spLocks noGrp="1"/>
          </p:cNvSpPr>
          <p:nvPr>
            <p:ph type="title"/>
          </p:nvPr>
        </p:nvSpPr>
        <p:spPr>
          <a:xfrm>
            <a:off x="1524000" y="506607"/>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Foundation to Advance Science </a:t>
            </a:r>
          </a:p>
        </p:txBody>
      </p:sp>
    </p:spTree>
    <p:extLst>
      <p:ext uri="{BB962C8B-B14F-4D97-AF65-F5344CB8AC3E}">
        <p14:creationId xmlns:p14="http://schemas.microsoft.com/office/powerpoint/2010/main" val="297802338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expect / what we expect</a:t>
            </a:r>
            <a:br>
              <a:rPr lang="en-US" dirty="0" smtClean="0"/>
            </a:br>
            <a:r>
              <a:rPr lang="en-US" sz="2400" dirty="0" smtClean="0"/>
              <a:t>syllabus review</a:t>
            </a:r>
            <a:endParaRPr lang="en-US" dirty="0"/>
          </a:p>
        </p:txBody>
      </p:sp>
      <p:sp>
        <p:nvSpPr>
          <p:cNvPr id="3" name="Content Placeholder 2"/>
          <p:cNvSpPr>
            <a:spLocks noGrp="1"/>
          </p:cNvSpPr>
          <p:nvPr>
            <p:ph idx="1"/>
          </p:nvPr>
        </p:nvSpPr>
        <p:spPr/>
        <p:txBody>
          <a:bodyPr>
            <a:normAutofit lnSpcReduction="10000"/>
          </a:bodyPr>
          <a:lstStyle/>
          <a:p>
            <a:r>
              <a:rPr lang="en-US" b="1" dirty="0" smtClean="0"/>
              <a:t>Two credit course </a:t>
            </a:r>
            <a:r>
              <a:rPr lang="en-US" dirty="0" smtClean="0"/>
              <a:t>– moderate load – reading most weeks with a few breaks</a:t>
            </a:r>
          </a:p>
          <a:p>
            <a:endParaRPr lang="en-US" dirty="0" smtClean="0"/>
          </a:p>
          <a:p>
            <a:r>
              <a:rPr lang="en-US" b="1" dirty="0" smtClean="0"/>
              <a:t>Two major assignments </a:t>
            </a:r>
          </a:p>
          <a:p>
            <a:pPr lvl="1"/>
            <a:r>
              <a:rPr lang="en-US" u="sng" dirty="0" smtClean="0"/>
              <a:t>Midterm assignment:</a:t>
            </a:r>
            <a:r>
              <a:rPr lang="en-US" dirty="0" smtClean="0"/>
              <a:t> written document based on ongoing research either in your advisors lab or in a colleagues lab. DUE WEEK 8 (30% OF GRADE)</a:t>
            </a:r>
          </a:p>
          <a:p>
            <a:pPr lvl="1"/>
            <a:r>
              <a:rPr lang="en-US" u="sng" dirty="0" smtClean="0"/>
              <a:t>Final Assignment:</a:t>
            </a:r>
            <a:r>
              <a:rPr lang="en-US" dirty="0" smtClean="0"/>
              <a:t> Either a written data management plan for your research (or your lab’s research) or a dataset prepared for repository deposit. DUE FINALS WEEK (40% OF GRADE)</a:t>
            </a:r>
          </a:p>
          <a:p>
            <a:pPr lvl="1" indent="-3175">
              <a:buNone/>
            </a:pPr>
            <a:r>
              <a:rPr lang="en-US" dirty="0" smtClean="0"/>
              <a:t>NOTE: there is no final exam</a:t>
            </a:r>
          </a:p>
          <a:p>
            <a:pPr lvl="1" indent="-3175">
              <a:buNone/>
            </a:pPr>
            <a:endParaRPr lang="en-US" b="1" dirty="0" smtClean="0"/>
          </a:p>
          <a:p>
            <a:r>
              <a:rPr lang="en-US" b="1" dirty="0" smtClean="0"/>
              <a:t>Several minor assignments</a:t>
            </a:r>
          </a:p>
          <a:p>
            <a:pPr lvl="1"/>
            <a:r>
              <a:rPr lang="en-US" dirty="0" smtClean="0"/>
              <a:t>there are five minor assignments that will help you prepare the major assignments </a:t>
            </a:r>
          </a:p>
          <a:p>
            <a:pPr lvl="1"/>
            <a:r>
              <a:rPr lang="en-US" dirty="0" smtClean="0"/>
              <a:t>(20% OF GRADE)</a:t>
            </a:r>
          </a:p>
          <a:p>
            <a:pPr lvl="1" indent="-3175">
              <a:buNone/>
            </a:pP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p:nvPr>
        </p:nvSpPr>
        <p:spPr>
          <a:xfrm>
            <a:off x="1828800" y="327188"/>
            <a:ext cx="8534400" cy="1143000"/>
          </a:xfrm>
        </p:spPr>
        <p:txBody>
          <a:bodyPr>
            <a:noAutofit/>
          </a:bodyPr>
          <a:lstStyle/>
          <a:p>
            <a:pPr algn="ctr">
              <a:defRPr/>
            </a:pPr>
            <a:r>
              <a:rPr lang="en-US" sz="3600" dirty="0">
                <a:solidFill>
                  <a:schemeClr val="accent1">
                    <a:lumMod val="75000"/>
                  </a:schemeClr>
                </a:solidFill>
                <a:effectLst/>
              </a:rPr>
              <a:t>Well managed, publically accessible data is important: why?</a:t>
            </a:r>
          </a:p>
        </p:txBody>
      </p:sp>
      <p:sp>
        <p:nvSpPr>
          <p:cNvPr id="1040387" name="Rectangle 3"/>
          <p:cNvSpPr>
            <a:spLocks noGrp="1" noChangeArrowheads="1"/>
          </p:cNvSpPr>
          <p:nvPr>
            <p:ph idx="1"/>
          </p:nvPr>
        </p:nvSpPr>
        <p:spPr>
          <a:xfrm>
            <a:off x="1981200" y="1732555"/>
            <a:ext cx="8229600" cy="4525963"/>
          </a:xfrm>
        </p:spPr>
        <p:txBody>
          <a:bodyPr>
            <a:normAutofit/>
          </a:bodyPr>
          <a:lstStyle/>
          <a:p>
            <a:pPr marL="109728" indent="0">
              <a:lnSpc>
                <a:spcPct val="80000"/>
              </a:lnSpc>
              <a:buClr>
                <a:schemeClr val="accent1">
                  <a:lumMod val="75000"/>
                </a:schemeClr>
              </a:buClr>
              <a:buSzPct val="95000"/>
              <a:buNone/>
              <a:defRPr/>
            </a:pPr>
            <a:r>
              <a:rPr lang="en-US" dirty="0" smtClean="0"/>
              <a:t>Here are a few reasons (from the UK Data Archive):</a:t>
            </a:r>
          </a:p>
          <a:p>
            <a:pPr marL="109728" indent="0">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100000"/>
              <a:defRPr/>
            </a:pPr>
            <a:r>
              <a:rPr lang="en-US" dirty="0" smtClean="0"/>
              <a:t>Increases the impact and visibility of research </a:t>
            </a:r>
          </a:p>
          <a:p>
            <a:pPr eaLnBrk="1" hangingPunct="1">
              <a:lnSpc>
                <a:spcPct val="80000"/>
              </a:lnSpc>
              <a:buClr>
                <a:schemeClr val="accent1">
                  <a:lumMod val="75000"/>
                </a:schemeClr>
              </a:buClr>
              <a:buSzPct val="100000"/>
              <a:defRPr/>
            </a:pPr>
            <a:r>
              <a:rPr lang="en-US" dirty="0" smtClean="0"/>
              <a:t>Promotes innovation and potential new data uses</a:t>
            </a:r>
          </a:p>
          <a:p>
            <a:pPr eaLnBrk="1" hangingPunct="1">
              <a:lnSpc>
                <a:spcPct val="80000"/>
              </a:lnSpc>
              <a:buClr>
                <a:schemeClr val="accent1">
                  <a:lumMod val="75000"/>
                </a:schemeClr>
              </a:buClr>
              <a:buSzPct val="100000"/>
              <a:defRPr/>
            </a:pPr>
            <a:r>
              <a:rPr lang="en-US" dirty="0" smtClean="0"/>
              <a:t>Leads to new collaborations between data users and creators</a:t>
            </a:r>
          </a:p>
          <a:p>
            <a:pPr eaLnBrk="1" hangingPunct="1">
              <a:lnSpc>
                <a:spcPct val="80000"/>
              </a:lnSpc>
              <a:buClr>
                <a:schemeClr val="accent1">
                  <a:lumMod val="75000"/>
                </a:schemeClr>
              </a:buClr>
              <a:buSzPct val="100000"/>
              <a:defRPr/>
            </a:pPr>
            <a:r>
              <a:rPr lang="en-US" dirty="0" smtClean="0"/>
              <a:t>Maximizes transparency and accountability</a:t>
            </a:r>
          </a:p>
          <a:p>
            <a:pPr eaLnBrk="1" hangingPunct="1">
              <a:lnSpc>
                <a:spcPct val="80000"/>
              </a:lnSpc>
              <a:buClr>
                <a:schemeClr val="accent1">
                  <a:lumMod val="75000"/>
                </a:schemeClr>
              </a:buClr>
              <a:buSzPct val="100000"/>
              <a:defRPr/>
            </a:pPr>
            <a:r>
              <a:rPr lang="en-US" dirty="0" smtClean="0"/>
              <a:t>Enables scrutiny of research findings</a:t>
            </a:r>
          </a:p>
          <a:p>
            <a:pPr eaLnBrk="1" hangingPunct="1">
              <a:lnSpc>
                <a:spcPct val="80000"/>
              </a:lnSpc>
              <a:buClr>
                <a:schemeClr val="accent1">
                  <a:lumMod val="75000"/>
                </a:schemeClr>
              </a:buClr>
              <a:buSzPct val="100000"/>
              <a:defRPr/>
            </a:pPr>
            <a:r>
              <a:rPr lang="en-US" dirty="0" smtClean="0"/>
              <a:t>Encourages improvement and validation of research methods</a:t>
            </a:r>
          </a:p>
          <a:p>
            <a:pPr eaLnBrk="1" hangingPunct="1">
              <a:lnSpc>
                <a:spcPct val="80000"/>
              </a:lnSpc>
              <a:buClr>
                <a:schemeClr val="accent1">
                  <a:lumMod val="75000"/>
                </a:schemeClr>
              </a:buClr>
              <a:buSzPct val="100000"/>
              <a:defRPr/>
            </a:pPr>
            <a:r>
              <a:rPr lang="en-US" dirty="0" smtClean="0"/>
              <a:t>Reduces cost of duplicating data collection</a:t>
            </a:r>
          </a:p>
          <a:p>
            <a:pPr eaLnBrk="1" hangingPunct="1">
              <a:lnSpc>
                <a:spcPct val="80000"/>
              </a:lnSpc>
              <a:buClr>
                <a:schemeClr val="accent1">
                  <a:lumMod val="75000"/>
                </a:schemeClr>
              </a:buClr>
              <a:buSzPct val="100000"/>
              <a:defRPr/>
            </a:pPr>
            <a:r>
              <a:rPr lang="en-US" dirty="0" smtClean="0"/>
              <a:t>Provides important resources for education and training</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endParaRPr lang="en-US" dirty="0" smtClean="0"/>
          </a:p>
        </p:txBody>
      </p:sp>
    </p:spTree>
    <p:extLst>
      <p:ext uri="{BB962C8B-B14F-4D97-AF65-F5344CB8AC3E}">
        <p14:creationId xmlns:p14="http://schemas.microsoft.com/office/powerpoint/2010/main" val="2934542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2002685" y="2221506"/>
            <a:ext cx="3962400" cy="1600200"/>
          </a:xfrm>
        </p:spPr>
        <p:txBody>
          <a:bodyPr/>
          <a:lstStyle/>
          <a:p>
            <a:pPr algn="ctr"/>
            <a:r>
              <a:rPr lang="ja-JP" altLang="en-US" sz="2000" dirty="0">
                <a:latin typeface="Arial" charset="0"/>
                <a:cs typeface="Arial" charset="0"/>
              </a:rPr>
              <a:t>“</a:t>
            </a:r>
            <a:r>
              <a:rPr lang="en-US" altLang="ja-JP" sz="2000" dirty="0">
                <a:latin typeface="Arial" charset="0"/>
                <a:cs typeface="Arial" charset="0"/>
              </a:rPr>
              <a:t>Planet hidden in Hubble archives</a:t>
            </a:r>
            <a:r>
              <a:rPr lang="ja-JP" altLang="en-US" sz="2000" dirty="0">
                <a:latin typeface="Arial" charset="0"/>
                <a:cs typeface="Arial" charset="0"/>
              </a:rPr>
              <a:t>”</a:t>
            </a:r>
            <a:r>
              <a:rPr lang="en-US" altLang="ja-JP" sz="2000" dirty="0">
                <a:latin typeface="Arial" charset="0"/>
                <a:cs typeface="Arial" charset="0"/>
              </a:rPr>
              <a:t> </a:t>
            </a:r>
            <a:r>
              <a:rPr lang="en-US" altLang="ja-JP" sz="2000" i="1" dirty="0">
                <a:latin typeface="Arial" charset="0"/>
                <a:cs typeface="Arial" charset="0"/>
              </a:rPr>
              <a:t>Science News </a:t>
            </a:r>
            <a:br>
              <a:rPr lang="en-US" altLang="ja-JP" sz="2000" i="1" dirty="0">
                <a:latin typeface="Arial" charset="0"/>
                <a:cs typeface="Arial" charset="0"/>
              </a:rPr>
            </a:br>
            <a:r>
              <a:rPr lang="en-US" altLang="ja-JP" sz="2000" dirty="0">
                <a:latin typeface="Arial" charset="0"/>
                <a:cs typeface="Arial" charset="0"/>
              </a:rPr>
              <a:t>(Feb. 27, 2009)</a:t>
            </a:r>
            <a:r>
              <a:rPr lang="en-US" altLang="ja-JP" sz="2400" dirty="0">
                <a:latin typeface="Arial" charset="0"/>
                <a:cs typeface="Arial" charset="0"/>
              </a:rPr>
              <a:t/>
            </a:r>
            <a:br>
              <a:rPr lang="en-US" altLang="ja-JP" sz="2400" dirty="0">
                <a:latin typeface="Arial" charset="0"/>
                <a:cs typeface="Arial" charset="0"/>
              </a:rPr>
            </a:br>
            <a:endParaRPr lang="en-US" sz="2400" dirty="0">
              <a:latin typeface="Arial" charset="0"/>
              <a:cs typeface="Arial" charset="0"/>
            </a:endParaRPr>
          </a:p>
        </p:txBody>
      </p:sp>
      <p:sp>
        <p:nvSpPr>
          <p:cNvPr id="49154" name="Content Placeholder 2"/>
          <p:cNvSpPr>
            <a:spLocks noGrp="1"/>
          </p:cNvSpPr>
          <p:nvPr>
            <p:ph idx="1"/>
          </p:nvPr>
        </p:nvSpPr>
        <p:spPr>
          <a:xfrm>
            <a:off x="1607730" y="1052971"/>
            <a:ext cx="8839200" cy="6321425"/>
          </a:xfrm>
        </p:spPr>
        <p:txBody>
          <a:bodyPr>
            <a:normAutofit/>
          </a:bodyPr>
          <a:lstStyle/>
          <a:p>
            <a:pPr marL="109728" indent="0">
              <a:buNone/>
            </a:pPr>
            <a:r>
              <a:rPr lang="en-US" sz="1600" dirty="0">
                <a:latin typeface="Arial" charset="0"/>
                <a:cs typeface="Arial" charset="0"/>
              </a:rPr>
              <a:t>A new image processing technique reveals something not before seen in this Hubble Space Telescope image taken 11 years ago: A faint planet (arrows), the outermost of three discovered with ground-based telescopes last year around the young star HR 8799.D. </a:t>
            </a:r>
            <a:r>
              <a:rPr lang="en-US" sz="1600" dirty="0" err="1">
                <a:latin typeface="Arial" charset="0"/>
                <a:cs typeface="Arial" charset="0"/>
              </a:rPr>
              <a:t>Lafrenière</a:t>
            </a:r>
            <a:r>
              <a:rPr lang="en-US" sz="1600" dirty="0">
                <a:latin typeface="Arial" charset="0"/>
                <a:cs typeface="Arial" charset="0"/>
              </a:rPr>
              <a:t> et al., Astrophysical Journal Letters</a:t>
            </a:r>
          </a:p>
          <a:p>
            <a:endParaRPr lang="en-US" sz="1600" dirty="0">
              <a:latin typeface="Arial" charset="0"/>
              <a:cs typeface="Arial" charset="0"/>
            </a:endParaRPr>
          </a:p>
          <a:p>
            <a:endParaRPr lang="en-US" sz="1600" dirty="0">
              <a:latin typeface="Arial" charset="0"/>
              <a:cs typeface="Arial" charset="0"/>
            </a:endParaRPr>
          </a:p>
          <a:p>
            <a:endParaRPr lang="en-US" sz="1600" dirty="0">
              <a:latin typeface="Arial" charset="0"/>
              <a:cs typeface="Arial" charset="0"/>
            </a:endParaRPr>
          </a:p>
        </p:txBody>
      </p:sp>
      <p:pic>
        <p:nvPicPr>
          <p:cNvPr id="49155" name="Picture 3" descr="Hubb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3304" y="2027235"/>
            <a:ext cx="3513138"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Box 4"/>
          <p:cNvSpPr txBox="1">
            <a:spLocks noChangeArrowheads="1"/>
          </p:cNvSpPr>
          <p:nvPr/>
        </p:nvSpPr>
        <p:spPr bwMode="auto">
          <a:xfrm>
            <a:off x="1774085" y="3611039"/>
            <a:ext cx="8382000" cy="2831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b="1" dirty="0">
                <a:solidFill>
                  <a:srgbClr val="000000"/>
                </a:solidFill>
                <a:cs typeface="Arial" charset="0"/>
              </a:rPr>
              <a:t>“</a:t>
            </a:r>
            <a:r>
              <a:rPr lang="en-US" altLang="ja-JP" sz="1600" b="1" dirty="0">
                <a:solidFill>
                  <a:srgbClr val="000000"/>
                </a:solidFill>
                <a:cs typeface="Arial" charset="0"/>
              </a:rPr>
              <a:t>The first thing it tells you is </a:t>
            </a:r>
            <a:r>
              <a:rPr lang="en-US" altLang="ja-JP" sz="1600" b="1" u="sng" dirty="0">
                <a:solidFill>
                  <a:srgbClr val="000000"/>
                </a:solidFill>
                <a:cs typeface="Arial" charset="0"/>
              </a:rPr>
              <a:t>how valuable maintaining long-term archives can be</a:t>
            </a:r>
            <a:r>
              <a:rPr lang="en-US" altLang="ja-JP" sz="1600" b="1" dirty="0">
                <a:solidFill>
                  <a:srgbClr val="000000"/>
                </a:solidFill>
                <a:cs typeface="Arial" charset="0"/>
              </a:rPr>
              <a:t>. Here is a major discovery that’s been lurking in the data for about 10 years!</a:t>
            </a:r>
            <a:r>
              <a:rPr lang="ja-JP" altLang="en-US" sz="1600" b="1" dirty="0">
                <a:solidFill>
                  <a:srgbClr val="000000"/>
                </a:solidFill>
                <a:cs typeface="Arial" charset="0"/>
              </a:rPr>
              <a:t>”</a:t>
            </a:r>
            <a:r>
              <a:rPr lang="en-US" altLang="ja-JP" sz="1600" b="1" dirty="0">
                <a:solidFill>
                  <a:srgbClr val="000000"/>
                </a:solidFill>
                <a:cs typeface="Arial" charset="0"/>
              </a:rPr>
              <a:t> </a:t>
            </a:r>
            <a:r>
              <a:rPr lang="en-US" altLang="ja-JP" sz="1600" dirty="0">
                <a:solidFill>
                  <a:srgbClr val="000000"/>
                </a:solidFill>
                <a:cs typeface="Arial" charset="0"/>
              </a:rPr>
              <a:t>comments Matt Mountain, director of the Space Telescope Science Institute in Baltimore, which operates Hubble.</a:t>
            </a:r>
          </a:p>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dirty="0">
                <a:solidFill>
                  <a:srgbClr val="000000"/>
                </a:solidFill>
                <a:cs typeface="Arial" charset="0"/>
              </a:rPr>
              <a:t>“</a:t>
            </a:r>
            <a:r>
              <a:rPr lang="en-US" altLang="ja-JP" sz="1600" dirty="0">
                <a:solidFill>
                  <a:srgbClr val="000000"/>
                </a:solidFill>
                <a:cs typeface="Arial" charset="0"/>
              </a:rPr>
              <a:t>The second thing its tells you is having a well calibrated archive is necessary but not sufficient to make breakthroughs — it also takes a very innovative group of people to develop very smart extraction routines that can get rid of all the artifacts to reveal the planet hidden under all that telescope and detector structure.</a:t>
            </a:r>
            <a:r>
              <a:rPr lang="ja-JP" altLang="en-US" sz="1600" dirty="0">
                <a:solidFill>
                  <a:srgbClr val="000000"/>
                </a:solidFill>
                <a:cs typeface="Arial" charset="0"/>
              </a:rPr>
              <a:t>”</a:t>
            </a:r>
            <a:endParaRPr lang="en-US" altLang="ja-JP" sz="1600" dirty="0">
              <a:solidFill>
                <a:srgbClr val="000000"/>
              </a:solidFill>
              <a:cs typeface="Arial" charset="0"/>
            </a:endParaRPr>
          </a:p>
          <a:p>
            <a:pPr defTabSz="457200" fontAlgn="base">
              <a:spcBef>
                <a:spcPct val="0"/>
              </a:spcBef>
              <a:spcAft>
                <a:spcPct val="0"/>
              </a:spcAft>
            </a:pPr>
            <a:endParaRPr lang="en-US" sz="1800" dirty="0">
              <a:solidFill>
                <a:srgbClr val="000000"/>
              </a:solidFill>
              <a:cs typeface="Arial" charset="0"/>
            </a:endParaRPr>
          </a:p>
        </p:txBody>
      </p:sp>
      <p:sp>
        <p:nvSpPr>
          <p:cNvPr id="8" name="Title 1"/>
          <p:cNvSpPr txBox="1">
            <a:spLocks/>
          </p:cNvSpPr>
          <p:nvPr/>
        </p:nvSpPr>
        <p:spPr>
          <a:xfrm>
            <a:off x="1524000" y="256429"/>
            <a:ext cx="9144000" cy="701018"/>
          </a:xfrm>
          <a:prstGeom prst="rect">
            <a:avLst/>
          </a:prstGeom>
        </p:spPr>
        <p:txBody>
          <a:bodyPr vert="horz"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pPr defTabSz="457200" fontAlgn="base">
              <a:spcAft>
                <a:spcPct val="0"/>
              </a:spcAft>
            </a:pPr>
            <a:r>
              <a:rPr lang="en-US" dirty="0">
                <a:solidFill>
                  <a:srgbClr val="2DA2BF">
                    <a:lumMod val="75000"/>
                  </a:srgbClr>
                </a:solidFill>
                <a:ea typeface="ＭＳ Ｐゴシック" pitchFamily="34" charset="-128"/>
              </a:rPr>
              <a:t>New Discoveries</a:t>
            </a:r>
          </a:p>
        </p:txBody>
      </p:sp>
      <p:sp>
        <p:nvSpPr>
          <p:cNvPr id="2" name="Rectangle 1"/>
          <p:cNvSpPr/>
          <p:nvPr/>
        </p:nvSpPr>
        <p:spPr>
          <a:xfrm rot="16200000">
            <a:off x="8869191" y="2836682"/>
            <a:ext cx="1781257" cy="230832"/>
          </a:xfrm>
          <a:prstGeom prst="rect">
            <a:avLst/>
          </a:prstGeom>
        </p:spPr>
        <p:txBody>
          <a:bodyPr wrap="none">
            <a:spAutoFit/>
          </a:bodyPr>
          <a:lstStyle/>
          <a:p>
            <a:pPr defTabSz="457200" fontAlgn="base">
              <a:spcBef>
                <a:spcPct val="0"/>
              </a:spcBef>
              <a:spcAft>
                <a:spcPct val="0"/>
              </a:spcAft>
            </a:pPr>
            <a:r>
              <a:rPr lang="fr-FR" sz="900" dirty="0">
                <a:solidFill>
                  <a:prstClr val="white">
                    <a:lumMod val="75000"/>
                  </a:prstClr>
                </a:solidFill>
                <a:latin typeface="Arial" charset="0"/>
                <a:cs typeface="Arial" charset="0"/>
              </a:rPr>
              <a:t>D. </a:t>
            </a:r>
            <a:r>
              <a:rPr lang="fr-FR" sz="900" dirty="0" err="1">
                <a:solidFill>
                  <a:prstClr val="white">
                    <a:lumMod val="75000"/>
                  </a:prstClr>
                </a:solidFill>
                <a:latin typeface="Arial" charset="0"/>
                <a:cs typeface="Arial" charset="0"/>
              </a:rPr>
              <a:t>Lafrenière</a:t>
            </a:r>
            <a:r>
              <a:rPr lang="fr-FR" sz="900" dirty="0">
                <a:solidFill>
                  <a:prstClr val="white">
                    <a:lumMod val="75000"/>
                  </a:prstClr>
                </a:solidFill>
                <a:latin typeface="Arial" charset="0"/>
                <a:cs typeface="Arial" charset="0"/>
              </a:rPr>
              <a:t> et al., </a:t>
            </a:r>
            <a:r>
              <a:rPr lang="fr-FR" sz="900" dirty="0" err="1">
                <a:solidFill>
                  <a:prstClr val="white">
                    <a:lumMod val="75000"/>
                  </a:prstClr>
                </a:solidFill>
                <a:latin typeface="Arial" charset="0"/>
                <a:cs typeface="Arial" charset="0"/>
              </a:rPr>
              <a:t>ApJ</a:t>
            </a:r>
            <a:r>
              <a:rPr lang="fr-FR" sz="900" dirty="0">
                <a:solidFill>
                  <a:prstClr val="white">
                    <a:lumMod val="75000"/>
                  </a:prstClr>
                </a:solidFill>
                <a:latin typeface="Arial" charset="0"/>
                <a:cs typeface="Arial" charset="0"/>
              </a:rPr>
              <a:t> </a:t>
            </a:r>
            <a:r>
              <a:rPr lang="fr-FR" sz="900" dirty="0" err="1">
                <a:solidFill>
                  <a:prstClr val="white">
                    <a:lumMod val="75000"/>
                  </a:prstClr>
                </a:solidFill>
                <a:latin typeface="Arial" charset="0"/>
                <a:cs typeface="Arial" charset="0"/>
              </a:rPr>
              <a:t>Letters</a:t>
            </a:r>
            <a:endParaRPr lang="en-US" sz="900" dirty="0">
              <a:solidFill>
                <a:prstClr val="white">
                  <a:lumMod val="75000"/>
                </a:prstClr>
              </a:solidFill>
              <a:latin typeface="Arial" charset="0"/>
              <a:cs typeface="Arial" charset="0"/>
            </a:endParaRPr>
          </a:p>
        </p:txBody>
      </p:sp>
    </p:spTree>
    <p:extLst>
      <p:ext uri="{BB962C8B-B14F-4D97-AF65-F5344CB8AC3E}">
        <p14:creationId xmlns:p14="http://schemas.microsoft.com/office/powerpoint/2010/main" val="2328156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Where a majority of data end up now…</a:t>
            </a:r>
            <a:endParaRPr lang="en-US" dirty="0">
              <a:solidFill>
                <a:prstClr val="white"/>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1203094"/>
            <a:ext cx="7493000" cy="4886231"/>
          </a:xfrm>
          <a:prstGeom prst="rect">
            <a:avLst/>
          </a:prstGeom>
        </p:spPr>
      </p:pic>
    </p:spTree>
    <p:extLst>
      <p:ext uri="{BB962C8B-B14F-4D97-AF65-F5344CB8AC3E}">
        <p14:creationId xmlns:p14="http://schemas.microsoft.com/office/powerpoint/2010/main" val="1841631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Imagine if data were more accessible….</a:t>
            </a:r>
            <a:endParaRPr lang="en-US" dirty="0">
              <a:solidFill>
                <a:prstClr val="white"/>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1" y="1435100"/>
            <a:ext cx="7315200" cy="4686300"/>
          </a:xfrm>
          <a:prstGeom prst="rect">
            <a:avLst/>
          </a:prstGeom>
        </p:spPr>
      </p:pic>
    </p:spTree>
    <p:extLst>
      <p:ext uri="{BB962C8B-B14F-4D97-AF65-F5344CB8AC3E}">
        <p14:creationId xmlns:p14="http://schemas.microsoft.com/office/powerpoint/2010/main" val="1174599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dirty="0"/>
          </a:p>
        </p:txBody>
      </p:sp>
      <p:sp>
        <p:nvSpPr>
          <p:cNvPr id="3" name="Content Placeholder 2"/>
          <p:cNvSpPr>
            <a:spLocks noGrp="1"/>
          </p:cNvSpPr>
          <p:nvPr>
            <p:ph idx="1"/>
          </p:nvPr>
        </p:nvSpPr>
        <p:spPr/>
        <p:txBody>
          <a:bodyPr/>
          <a:lstStyle/>
          <a:p>
            <a:r>
              <a:rPr lang="en-US" dirty="0" smtClean="0"/>
              <a:t>Lots of data, what to do with it?</a:t>
            </a:r>
          </a:p>
          <a:p>
            <a:r>
              <a:rPr lang="en-US" dirty="0" smtClean="0"/>
              <a:t>Many researcher benefits of data management</a:t>
            </a:r>
          </a:p>
          <a:p>
            <a:pPr lvl="1"/>
            <a:r>
              <a:rPr lang="en-US" dirty="0" smtClean="0"/>
              <a:t>Greater exposure of research</a:t>
            </a:r>
          </a:p>
          <a:p>
            <a:pPr lvl="1"/>
            <a:r>
              <a:rPr lang="en-US" dirty="0" smtClean="0"/>
              <a:t>Easier workflows, less frustration, more productivity</a:t>
            </a:r>
          </a:p>
          <a:p>
            <a:r>
              <a:rPr lang="en-US" dirty="0" smtClean="0"/>
              <a:t>Many scientific/social benefits of data management</a:t>
            </a:r>
          </a:p>
          <a:p>
            <a:pPr lvl="1"/>
            <a:r>
              <a:rPr lang="en-US" dirty="0" smtClean="0"/>
              <a:t>Sharing and re-use</a:t>
            </a:r>
          </a:p>
          <a:p>
            <a:pPr lvl="1"/>
            <a:r>
              <a:rPr lang="en-US" dirty="0" smtClean="0"/>
              <a:t>New discoveries</a:t>
            </a:r>
          </a:p>
          <a:p>
            <a:r>
              <a:rPr lang="en-US" dirty="0" smtClean="0"/>
              <a:t>Not managing data is NOT an option</a:t>
            </a:r>
          </a:p>
          <a:p>
            <a:pPr lvl="1"/>
            <a:r>
              <a:rPr lang="en-US" dirty="0" smtClean="0"/>
              <a:t>Cost are to high (both personal and professional)</a:t>
            </a:r>
            <a:endParaRPr lang="en-US" dirty="0"/>
          </a:p>
        </p:txBody>
      </p:sp>
    </p:spTree>
    <p:extLst>
      <p:ext uri="{BB962C8B-B14F-4D97-AF65-F5344CB8AC3E}">
        <p14:creationId xmlns:p14="http://schemas.microsoft.com/office/powerpoint/2010/main" val="33542234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ppyDisk_morguefile.jpg"/>
          <p:cNvPicPr>
            <a:picLocks noChangeAspect="1"/>
          </p:cNvPicPr>
          <p:nvPr/>
        </p:nvPicPr>
        <p:blipFill>
          <a:blip r:embed="rId3" cstate="print">
            <a:alphaModFix amt="37000"/>
            <a:extLst>
              <a:ext uri="{28A0092B-C50C-407E-A947-70E740481C1C}">
                <a14:useLocalDpi xmlns:a14="http://schemas.microsoft.com/office/drawing/2010/main" val="0"/>
              </a:ext>
            </a:extLst>
          </a:blip>
          <a:stretch>
            <a:fillRect/>
          </a:stretch>
        </p:blipFill>
        <p:spPr>
          <a:xfrm>
            <a:off x="0" y="13384"/>
            <a:ext cx="12192000" cy="6858000"/>
          </a:xfrm>
          <a:prstGeom prst="rect">
            <a:avLst/>
          </a:prstGeom>
        </p:spPr>
      </p:pic>
      <p:sp>
        <p:nvSpPr>
          <p:cNvPr id="4" name="TextBox 3"/>
          <p:cNvSpPr txBox="1"/>
          <p:nvPr/>
        </p:nvSpPr>
        <p:spPr>
          <a:xfrm>
            <a:off x="2349655" y="2232214"/>
            <a:ext cx="9079820" cy="2062103"/>
          </a:xfrm>
          <a:prstGeom prst="rect">
            <a:avLst/>
          </a:prstGeom>
          <a:noFill/>
        </p:spPr>
        <p:txBody>
          <a:bodyPr wrap="square" rtlCol="0">
            <a:spAutoFit/>
          </a:bodyPr>
          <a:lstStyle/>
          <a:p>
            <a:r>
              <a:rPr lang="en-US" sz="3200" dirty="0" smtClean="0">
                <a:cs typeface="Franklin Gothic Book"/>
              </a:rPr>
              <a:t>Actions </a:t>
            </a:r>
            <a:r>
              <a:rPr lang="en-US" sz="3200" dirty="0">
                <a:cs typeface="Franklin Gothic Book"/>
              </a:rPr>
              <a:t>that contribute to </a:t>
            </a:r>
            <a:r>
              <a:rPr lang="en-US" sz="3200" dirty="0" smtClean="0">
                <a:cs typeface="Franklin Gothic Book"/>
              </a:rPr>
              <a:t>effective </a:t>
            </a:r>
            <a:r>
              <a:rPr lang="en-US" sz="3200" b="1" dirty="0">
                <a:solidFill>
                  <a:srgbClr val="FF6600"/>
                </a:solidFill>
                <a:effectLst>
                  <a:outerShdw blurRad="50800" dist="25400" dir="2700000" algn="tl" rotWithShape="0">
                    <a:schemeClr val="tx1">
                      <a:alpha val="50000"/>
                    </a:schemeClr>
                  </a:outerShdw>
                </a:effectLst>
                <a:cs typeface="Franklin Gothic Book"/>
              </a:rPr>
              <a:t>storage</a:t>
            </a:r>
            <a:r>
              <a:rPr lang="en-US" sz="3200" dirty="0">
                <a:cs typeface="Franklin Gothic Book"/>
              </a:rPr>
              <a:t>, </a:t>
            </a:r>
            <a:r>
              <a:rPr lang="en-US" sz="3200" b="1" dirty="0" smtClean="0">
                <a:solidFill>
                  <a:srgbClr val="FF6600"/>
                </a:solidFill>
                <a:effectLst>
                  <a:outerShdw blurRad="50800" dist="25400" dir="2700000" algn="tl" rotWithShape="0">
                    <a:schemeClr val="tx1">
                      <a:alpha val="50000"/>
                    </a:schemeClr>
                  </a:outerShdw>
                </a:effectLst>
                <a:cs typeface="Franklin Gothic Book"/>
              </a:rPr>
              <a:t>preservation</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and </a:t>
            </a:r>
            <a:r>
              <a:rPr lang="en-US" sz="3200" b="1" dirty="0" smtClean="0">
                <a:solidFill>
                  <a:srgbClr val="FF6600"/>
                </a:solidFill>
                <a:effectLst>
                  <a:outerShdw blurRad="50800" dist="25400" dir="2700000" algn="tl" rotWithShape="0">
                    <a:schemeClr val="tx1">
                      <a:alpha val="50000"/>
                    </a:schemeClr>
                  </a:outerShdw>
                </a:effectLst>
                <a:cs typeface="Franklin Gothic Book"/>
              </a:rPr>
              <a:t>reuse</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of</a:t>
            </a:r>
          </a:p>
          <a:p>
            <a:r>
              <a:rPr lang="en-US" sz="3200" dirty="0" smtClean="0">
                <a:cs typeface="Franklin Gothic Book"/>
              </a:rPr>
              <a:t>data </a:t>
            </a:r>
            <a:r>
              <a:rPr lang="en-US" sz="3200" dirty="0">
                <a:cs typeface="Franklin Gothic Book"/>
              </a:rPr>
              <a:t>and </a:t>
            </a:r>
            <a:r>
              <a:rPr lang="en-US" sz="3200" dirty="0" smtClean="0">
                <a:cs typeface="Franklin Gothic Book"/>
              </a:rPr>
              <a:t>documentation </a:t>
            </a:r>
            <a:r>
              <a:rPr lang="en-US" sz="3200" dirty="0">
                <a:cs typeface="Franklin Gothic Book"/>
              </a:rPr>
              <a:t>throughout the research </a:t>
            </a:r>
            <a:r>
              <a:rPr lang="en-US" sz="3200" dirty="0" smtClean="0">
                <a:cs typeface="Franklin Gothic Book"/>
              </a:rPr>
              <a:t>lifecycle.</a:t>
            </a:r>
            <a:endParaRPr lang="en-US" sz="3200" dirty="0">
              <a:cs typeface="Franklin Gothic Book"/>
            </a:endParaRPr>
          </a:p>
        </p:txBody>
      </p:sp>
      <p:sp>
        <p:nvSpPr>
          <p:cNvPr id="5" name="TextBox 4"/>
          <p:cNvSpPr txBox="1"/>
          <p:nvPr/>
        </p:nvSpPr>
        <p:spPr>
          <a:xfrm>
            <a:off x="1057060" y="664718"/>
            <a:ext cx="5785558"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data management?</a:t>
            </a:r>
            <a:endParaRPr lang="en-US" sz="4000" spc="-100" dirty="0">
              <a:solidFill>
                <a:srgbClr val="FF6600"/>
              </a:solidFill>
              <a:latin typeface="Cambria"/>
              <a:ea typeface="+mj-ea"/>
              <a:cs typeface="Cambria"/>
            </a:endParaRPr>
          </a:p>
        </p:txBody>
      </p:sp>
      <p:sp>
        <p:nvSpPr>
          <p:cNvPr id="7" name="Rectangle 6"/>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4"/>
              </a:rPr>
              <a:t>http://figshare.com/articles/GRAD521_Research_Data_Management_Lectures/1003835</a:t>
            </a:r>
            <a:endParaRPr lang="en-US" sz="1400" dirty="0"/>
          </a:p>
        </p:txBody>
      </p:sp>
    </p:spTree>
    <p:extLst>
      <p:ext uri="{BB962C8B-B14F-4D97-AF65-F5344CB8AC3E}">
        <p14:creationId xmlns:p14="http://schemas.microsoft.com/office/powerpoint/2010/main" val="3453371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ot;No&quot; Symbol 3"/>
          <p:cNvSpPr/>
          <p:nvPr/>
        </p:nvSpPr>
        <p:spPr>
          <a:xfrm>
            <a:off x="3306838" y="1111718"/>
            <a:ext cx="5020056" cy="5023135"/>
          </a:xfrm>
          <a:prstGeom prst="noSmoking">
            <a:avLst>
              <a:gd name="adj" fmla="val 6978"/>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09601" y="710058"/>
            <a:ext cx="9116012" cy="1143000"/>
          </a:xfrm>
        </p:spPr>
        <p:txBody>
          <a:bodyPr>
            <a:normAutofit/>
          </a:bodyPr>
          <a:lstStyle/>
          <a:p>
            <a:pPr algn="l"/>
            <a:r>
              <a:rPr lang="en-US" dirty="0" smtClean="0"/>
              <a:t>Data management </a:t>
            </a:r>
            <a:br>
              <a:rPr lang="en-US" dirty="0" smtClean="0"/>
            </a:br>
            <a:r>
              <a:rPr lang="en-US" dirty="0" smtClean="0"/>
              <a:t>is not:</a:t>
            </a:r>
            <a:endParaRPr lang="en-US" dirty="0"/>
          </a:p>
        </p:txBody>
      </p:sp>
      <p:sp>
        <p:nvSpPr>
          <p:cNvPr id="3" name="TextBox 2"/>
          <p:cNvSpPr txBox="1"/>
          <p:nvPr/>
        </p:nvSpPr>
        <p:spPr>
          <a:xfrm>
            <a:off x="3473900" y="1638126"/>
            <a:ext cx="7803675" cy="3970318"/>
          </a:xfrm>
          <a:prstGeom prst="rect">
            <a:avLst/>
          </a:prstGeom>
          <a:noFill/>
        </p:spPr>
        <p:txBody>
          <a:bodyPr wrap="square" rtlCol="0">
            <a:spAutoFit/>
          </a:bodyPr>
          <a:lstStyle/>
          <a:p>
            <a:r>
              <a:rPr lang="en-US" sz="3600" dirty="0" smtClean="0"/>
              <a:t>Data science</a:t>
            </a:r>
          </a:p>
          <a:p>
            <a:r>
              <a:rPr lang="en-US" sz="3600" dirty="0"/>
              <a:t>C</a:t>
            </a:r>
            <a:r>
              <a:rPr lang="en-US" sz="3600" dirty="0" smtClean="0"/>
              <a:t>omputational science</a:t>
            </a:r>
          </a:p>
          <a:p>
            <a:r>
              <a:rPr lang="en-US" sz="3600" dirty="0" smtClean="0"/>
              <a:t>Database administration</a:t>
            </a:r>
          </a:p>
          <a:p>
            <a:r>
              <a:rPr lang="en-US" sz="3600" dirty="0" smtClean="0"/>
              <a:t>A research method:</a:t>
            </a:r>
          </a:p>
          <a:p>
            <a:pPr marL="1028700" lvl="1" indent="-571500">
              <a:buFont typeface="Arial"/>
              <a:buChar char="•"/>
            </a:pPr>
            <a:r>
              <a:rPr lang="en-US" sz="3600" dirty="0" smtClean="0"/>
              <a:t>what data to collect</a:t>
            </a:r>
            <a:endParaRPr lang="en-US" sz="3600" dirty="0"/>
          </a:p>
          <a:p>
            <a:pPr marL="1028700" lvl="1" indent="-571500">
              <a:buFont typeface="Arial"/>
              <a:buChar char="•"/>
            </a:pPr>
            <a:r>
              <a:rPr lang="en-US" sz="3600" dirty="0" smtClean="0"/>
              <a:t>how to collect them</a:t>
            </a:r>
            <a:endParaRPr lang="en-US" sz="3600" dirty="0"/>
          </a:p>
          <a:p>
            <a:pPr marL="1028700" lvl="1" indent="-571500">
              <a:buFont typeface="Arial"/>
              <a:buChar char="•"/>
            </a:pPr>
            <a:r>
              <a:rPr lang="en-US" sz="3600" dirty="0" smtClean="0"/>
              <a:t>how to design an experiment </a:t>
            </a:r>
          </a:p>
        </p:txBody>
      </p:sp>
      <p:sp>
        <p:nvSpPr>
          <p:cNvPr id="5" name="Rectangle 4"/>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3"/>
              </a:rPr>
              <a:t>http://figshare.com/articles/GRAD521_Research_Data_Management_Lectures/1003835</a:t>
            </a:r>
            <a:endParaRPr lang="en-US" sz="1400" dirty="0"/>
          </a:p>
        </p:txBody>
      </p:sp>
    </p:spTree>
    <p:extLst>
      <p:ext uri="{BB962C8B-B14F-4D97-AF65-F5344CB8AC3E}">
        <p14:creationId xmlns:p14="http://schemas.microsoft.com/office/powerpoint/2010/main" val="37235684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4" name="Rectangle 13"/>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6" name="Rectangle 5"/>
          <p:cNvSpPr/>
          <p:nvPr/>
        </p:nvSpPr>
        <p:spPr>
          <a:xfrm>
            <a:off x="2613931" y="2588360"/>
            <a:ext cx="2535729"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7" name="Rectangle 6"/>
          <p:cNvSpPr/>
          <p:nvPr/>
        </p:nvSpPr>
        <p:spPr>
          <a:xfrm>
            <a:off x="5427451" y="2588359"/>
            <a:ext cx="5047003" cy="3416320"/>
          </a:xfrm>
          <a:prstGeom prst="rect">
            <a:avLst/>
          </a:prstGeom>
        </p:spPr>
        <p:txBody>
          <a:bodyPr wrap="square">
            <a:spAutoFit/>
          </a:bodyPr>
          <a:lstStyle/>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Privacy/Security Considerations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Storage and backup strategies</a:t>
            </a:r>
          </a:p>
          <a:p>
            <a:r>
              <a:rPr lang="en-US" dirty="0">
                <a:solidFill>
                  <a:srgbClr val="92D050"/>
                </a:solidFill>
              </a:rPr>
              <a:t>Acquiring and cleaning data</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a:p>
            <a:r>
              <a:rPr lang="en-US" dirty="0">
                <a:solidFill>
                  <a:srgbClr val="92D050"/>
                </a:solidFill>
              </a:rPr>
              <a:t>Data publication / Data citation</a:t>
            </a:r>
          </a:p>
        </p:txBody>
      </p:sp>
      <p:sp>
        <p:nvSpPr>
          <p:cNvPr id="9" name="Rectangle 8"/>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1" name="Rectangle 10"/>
          <p:cNvSpPr/>
          <p:nvPr/>
        </p:nvSpPr>
        <p:spPr>
          <a:xfrm>
            <a:off x="5427450" y="1751618"/>
            <a:ext cx="2472280" cy="523220"/>
          </a:xfrm>
          <a:prstGeom prst="rect">
            <a:avLst/>
          </a:prstGeom>
        </p:spPr>
        <p:txBody>
          <a:bodyPr wrap="none">
            <a:spAutoFit/>
          </a:bodyPr>
          <a:lstStyle/>
          <a:p>
            <a:pPr>
              <a:defRPr/>
            </a:pPr>
            <a:r>
              <a:rPr lang="en-US" sz="2800" dirty="0">
                <a:solidFill>
                  <a:srgbClr val="92D050"/>
                </a:solidFill>
              </a:rPr>
              <a:t>¿Management?</a:t>
            </a:r>
          </a:p>
        </p:txBody>
      </p:sp>
      <p:sp>
        <p:nvSpPr>
          <p:cNvPr id="10" name="Rectangle 9"/>
          <p:cNvSpPr/>
          <p:nvPr/>
        </p:nvSpPr>
        <p:spPr>
          <a:xfrm rot="19595855">
            <a:off x="3250416" y="2501525"/>
            <a:ext cx="2735428"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TOOLS ?</a:t>
            </a:r>
            <a:endParaRPr lang="en-US" sz="2400" dirty="0">
              <a:solidFill>
                <a:srgbClr val="92D050"/>
              </a:solidFill>
            </a:endParaRPr>
          </a:p>
        </p:txBody>
      </p:sp>
      <p:sp>
        <p:nvSpPr>
          <p:cNvPr id="12" name="Rectangle 11"/>
          <p:cNvSpPr/>
          <p:nvPr/>
        </p:nvSpPr>
        <p:spPr>
          <a:xfrm rot="19595855">
            <a:off x="4989760" y="3182260"/>
            <a:ext cx="4363729"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VISUALIZATION?</a:t>
            </a:r>
            <a:endParaRPr lang="en-US" sz="2400" dirty="0">
              <a:solidFill>
                <a:srgbClr val="92D050"/>
              </a:solidFill>
            </a:endParaRPr>
          </a:p>
        </p:txBody>
      </p:sp>
    </p:spTree>
    <p:extLst>
      <p:ext uri="{BB962C8B-B14F-4D97-AF65-F5344CB8AC3E}">
        <p14:creationId xmlns:p14="http://schemas.microsoft.com/office/powerpoint/2010/main" val="20113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1" nodeType="withEffect">
                                  <p:stCondLst>
                                    <p:cond delay="0"/>
                                  </p:stCondLst>
                                  <p:childTnLst>
                                    <p:set>
                                      <p:cBhvr rctx="PPT">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par>
                                <p:cTn id="19" presetID="9" presetClass="emph" presetSubtype="0" grpId="0" nodeType="withEffect">
                                  <p:stCondLst>
                                    <p:cond delay="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par>
                                <p:cTn id="22" presetID="9" presetClass="emph" presetSubtype="0" grpId="0" nodeType="withEffect">
                                  <p:stCondLst>
                                    <p:cond delay="0"/>
                                  </p:stCondLst>
                                  <p:childTnLst>
                                    <p:set>
                                      <p:cBhvr rctx="PPT">
                                        <p:cTn id="23" dur="indefinite"/>
                                        <p:tgtEl>
                                          <p:spTgt spid="9"/>
                                        </p:tgtEl>
                                        <p:attrNameLst>
                                          <p:attrName>style.opacity</p:attrName>
                                        </p:attrNameLst>
                                      </p:cBhvr>
                                      <p:to>
                                        <p:strVal val="0.5"/>
                                      </p:to>
                                    </p:set>
                                    <p:animEffect filter="image" prLst="opacity: 0.5">
                                      <p:cBhvr rctx="IE">
                                        <p:cTn id="24" dur="indefinite"/>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val="16107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3678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Carpentry</a:t>
            </a:r>
            <a:endParaRPr lang="en-US" dirty="0"/>
          </a:p>
        </p:txBody>
      </p:sp>
      <p:sp>
        <p:nvSpPr>
          <p:cNvPr id="3" name="Content Placeholder 2"/>
          <p:cNvSpPr>
            <a:spLocks noGrp="1"/>
          </p:cNvSpPr>
          <p:nvPr>
            <p:ph idx="1"/>
          </p:nvPr>
        </p:nvSpPr>
        <p:spPr/>
        <p:txBody>
          <a:bodyPr/>
          <a:lstStyle/>
          <a:p>
            <a:r>
              <a:rPr lang="en-US" dirty="0" smtClean="0"/>
              <a:t>There will be </a:t>
            </a:r>
            <a:r>
              <a:rPr lang="en-US" b="1" dirty="0" smtClean="0"/>
              <a:t>no class for weeks 9 and 10</a:t>
            </a:r>
            <a:r>
              <a:rPr lang="en-US" dirty="0" smtClean="0"/>
              <a:t>, instead you will be required to attend the software carpentry workshop scheduled for the week of March 14</a:t>
            </a:r>
            <a:r>
              <a:rPr lang="en-US" baseline="30000" dirty="0" smtClean="0"/>
              <a:t>th</a:t>
            </a:r>
            <a:r>
              <a:rPr lang="en-US" dirty="0" smtClean="0"/>
              <a:t>-18</a:t>
            </a:r>
            <a:r>
              <a:rPr lang="en-US" baseline="30000" dirty="0" smtClean="0"/>
              <a:t>th</a:t>
            </a:r>
            <a:endParaRPr lang="en-US" dirty="0" smtClean="0"/>
          </a:p>
          <a:p>
            <a:endParaRPr lang="en-US" dirty="0" smtClean="0"/>
          </a:p>
          <a:p>
            <a:r>
              <a:rPr lang="en-US" dirty="0" smtClean="0"/>
              <a:t>Your choice: R, Python, Shell Scripting</a:t>
            </a:r>
          </a:p>
          <a:p>
            <a:endParaRPr lang="en-US" dirty="0" smtClean="0"/>
          </a:p>
          <a:p>
            <a:r>
              <a:rPr lang="en-US" dirty="0" smtClean="0"/>
              <a:t>Good for beginners to learn the value of command line computing</a:t>
            </a:r>
          </a:p>
          <a:p>
            <a:r>
              <a:rPr lang="en-US" dirty="0" smtClean="0"/>
              <a:t>Great for more experienced people to learn how to teach command line computing</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9985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159919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284" y="365127"/>
            <a:ext cx="8177980" cy="1325563"/>
          </a:xfrm>
        </p:spPr>
        <p:txBody>
          <a:bodyPr/>
          <a:lstStyle/>
          <a:p>
            <a:r>
              <a:rPr lang="en-US" dirty="0" smtClean="0"/>
              <a:t>your participation . . .</a:t>
            </a:r>
            <a:endParaRPr lang="en-US" dirty="0"/>
          </a:p>
        </p:txBody>
      </p:sp>
      <p:sp>
        <p:nvSpPr>
          <p:cNvPr id="3" name="Content Placeholder 2"/>
          <p:cNvSpPr>
            <a:spLocks noGrp="1"/>
          </p:cNvSpPr>
          <p:nvPr>
            <p:ph idx="1"/>
          </p:nvPr>
        </p:nvSpPr>
        <p:spPr>
          <a:xfrm>
            <a:off x="838200" y="1690690"/>
            <a:ext cx="5622985" cy="2237417"/>
          </a:xfrm>
        </p:spPr>
        <p:txBody>
          <a:bodyPr>
            <a:normAutofit/>
          </a:bodyPr>
          <a:lstStyle/>
          <a:p>
            <a:pPr marL="0" indent="0">
              <a:buNone/>
            </a:pPr>
            <a:r>
              <a:rPr lang="en-US" b="1" dirty="0" smtClean="0"/>
              <a:t>This class IS:</a:t>
            </a:r>
          </a:p>
          <a:p>
            <a:r>
              <a:rPr lang="en-US" dirty="0" smtClean="0"/>
              <a:t>about interdisciplinary problem solving</a:t>
            </a:r>
          </a:p>
          <a:p>
            <a:r>
              <a:rPr lang="en-US" dirty="0"/>
              <a:t>personal and professional practice</a:t>
            </a:r>
          </a:p>
          <a:p>
            <a:r>
              <a:rPr lang="en-US" dirty="0" smtClean="0"/>
              <a:t>broad thinking</a:t>
            </a:r>
          </a:p>
        </p:txBody>
      </p:sp>
      <p:sp>
        <p:nvSpPr>
          <p:cNvPr id="4" name="Content Placeholder 2"/>
          <p:cNvSpPr txBox="1">
            <a:spLocks/>
          </p:cNvSpPr>
          <p:nvPr/>
        </p:nvSpPr>
        <p:spPr>
          <a:xfrm>
            <a:off x="5372726" y="4210128"/>
            <a:ext cx="5622985" cy="2237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smtClean="0"/>
              <a:t>This class is NOT:</a:t>
            </a:r>
          </a:p>
          <a:p>
            <a:pPr algn="r"/>
            <a:r>
              <a:rPr lang="en-US" dirty="0" smtClean="0"/>
              <a:t>computer science</a:t>
            </a:r>
          </a:p>
          <a:p>
            <a:pPr algn="r"/>
            <a:r>
              <a:rPr lang="en-US" dirty="0" smtClean="0"/>
              <a:t>database administration</a:t>
            </a:r>
          </a:p>
          <a:p>
            <a:pPr algn="r"/>
            <a:r>
              <a:rPr lang="en-US" dirty="0" smtClean="0"/>
              <a:t>research methods (how to collect data)</a:t>
            </a:r>
            <a:endParaRPr lang="en-US" dirty="0"/>
          </a:p>
        </p:txBody>
      </p:sp>
      <p:sp>
        <p:nvSpPr>
          <p:cNvPr id="5" name="Title 1"/>
          <p:cNvSpPr txBox="1">
            <a:spLocks/>
          </p:cNvSpPr>
          <p:nvPr/>
        </p:nvSpPr>
        <p:spPr>
          <a:xfrm>
            <a:off x="-1201993" y="384083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 . . is important</a:t>
            </a:r>
            <a:endParaRPr lang="en-US" dirty="0"/>
          </a:p>
        </p:txBody>
      </p:sp>
      <p:sp>
        <p:nvSpPr>
          <p:cNvPr id="6" name="Rectangle 5"/>
          <p:cNvSpPr/>
          <p:nvPr/>
        </p:nvSpPr>
        <p:spPr>
          <a:xfrm>
            <a:off x="3565170" y="4665882"/>
            <a:ext cx="1606530" cy="369332"/>
          </a:xfrm>
          <a:prstGeom prst="rect">
            <a:avLst/>
          </a:prstGeom>
        </p:spPr>
        <p:txBody>
          <a:bodyPr wrap="none">
            <a:spAutoFit/>
          </a:bodyPr>
          <a:lstStyle/>
          <a:p>
            <a:r>
              <a:rPr lang="en-US" dirty="0" smtClean="0"/>
              <a:t>10% OF GRADE</a:t>
            </a:r>
            <a:endParaRPr lang="en-US" dirty="0"/>
          </a:p>
        </p:txBody>
      </p:sp>
    </p:spTree>
    <p:extLst>
      <p:ext uri="{BB962C8B-B14F-4D97-AF65-F5344CB8AC3E}">
        <p14:creationId xmlns:p14="http://schemas.microsoft.com/office/powerpoint/2010/main" val="3409768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99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7482" y="936627"/>
            <a:ext cx="4180609" cy="1325563"/>
          </a:xfrm>
        </p:spPr>
        <p:txBody>
          <a:bodyPr/>
          <a:lstStyle/>
          <a:p>
            <a:r>
              <a:rPr lang="en-US" dirty="0" smtClean="0"/>
              <a:t>Big 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5728" y="-1"/>
            <a:ext cx="7276424" cy="6868945"/>
          </a:xfrm>
        </p:spPr>
      </p:pic>
      <p:sp>
        <p:nvSpPr>
          <p:cNvPr id="7" name="Rectangle 6"/>
          <p:cNvSpPr/>
          <p:nvPr/>
        </p:nvSpPr>
        <p:spPr>
          <a:xfrm>
            <a:off x="1438360" y="6488668"/>
            <a:ext cx="4761240" cy="307777"/>
          </a:xfrm>
          <a:prstGeom prst="rect">
            <a:avLst/>
          </a:prstGeom>
        </p:spPr>
        <p:txBody>
          <a:bodyPr wrap="none">
            <a:spAutoFit/>
          </a:bodyPr>
          <a:lstStyle/>
          <a:p>
            <a:r>
              <a:rPr lang="en-US" sz="1400" dirty="0"/>
              <a:t>https://www.domo.com/blog/2015/08/data-never-sleeps-3-0/</a:t>
            </a:r>
          </a:p>
        </p:txBody>
      </p:sp>
    </p:spTree>
    <p:extLst>
      <p:ext uri="{BB962C8B-B14F-4D97-AF65-F5344CB8AC3E}">
        <p14:creationId xmlns:p14="http://schemas.microsoft.com/office/powerpoint/2010/main" val="1923095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5006976" y="5629275"/>
            <a:ext cx="487521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GB" sz="900" b="1" dirty="0">
                <a:solidFill>
                  <a:prstClr val="white">
                    <a:lumMod val="75000"/>
                  </a:prstClr>
                </a:solidFill>
              </a:rPr>
              <a:t>Source: John </a:t>
            </a:r>
            <a:r>
              <a:rPr lang="en-GB" sz="900" b="1" dirty="0" err="1">
                <a:solidFill>
                  <a:prstClr val="white">
                    <a:lumMod val="75000"/>
                  </a:prstClr>
                </a:solidFill>
              </a:rPr>
              <a:t>Gantz</a:t>
            </a:r>
            <a:r>
              <a:rPr lang="en-GB" sz="900" b="1" dirty="0">
                <a:solidFill>
                  <a:prstClr val="white">
                    <a:lumMod val="75000"/>
                  </a:prst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1533526" y="1177926"/>
          <a:ext cx="6634163" cy="4513263"/>
        </p:xfrm>
        <a:graphic>
          <a:graphicData uri="http://schemas.openxmlformats.org/presentationml/2006/ole">
            <mc:AlternateContent xmlns:mc="http://schemas.openxmlformats.org/markup-compatibility/2006">
              <mc:Choice xmlns:v="urn:schemas-microsoft-com:vml" Requires="v">
                <p:oleObj spid="_x0000_s1036" name="Chart" r:id="rId4" imgW="6791412" imgH="4619700" progId="MSGraph.Chart.8">
                  <p:embed followColorScheme="full"/>
                </p:oleObj>
              </mc:Choice>
              <mc:Fallback>
                <p:oleObj name="Chart" r:id="rId4" imgW="6791412" imgH="4619700" progId="MSGraph.Chart.8">
                  <p:embed followColorScheme="full"/>
                  <p:pic>
                    <p:nvPicPr>
                      <p:cNvPr id="0" name=""/>
                      <p:cNvPicPr>
                        <a:picLocks noChangeAspect="1" noChangeArrowheads="1"/>
                      </p:cNvPicPr>
                      <p:nvPr/>
                    </p:nvPicPr>
                    <p:blipFill>
                      <a:blip r:embed="rId5"/>
                      <a:srcRect/>
                      <a:stretch>
                        <a:fillRect/>
                      </a:stretch>
                    </p:blipFill>
                    <p:spPr bwMode="auto">
                      <a:xfrm>
                        <a:off x="1533526" y="1177926"/>
                        <a:ext cx="6634163" cy="451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52931" name="Rectangle 4" descr="Newsprint"/>
          <p:cNvSpPr>
            <a:spLocks noGrp="1" noChangeArrowheads="1"/>
          </p:cNvSpPr>
          <p:nvPr>
            <p:ph type="title" idx="4294967295"/>
          </p:nvPr>
        </p:nvSpPr>
        <p:spPr>
          <a:xfrm>
            <a:off x="1876426" y="192088"/>
            <a:ext cx="8537575" cy="939800"/>
          </a:xfrm>
        </p:spPr>
        <p:txBody>
          <a:bodyPr anchor="b">
            <a:normAutofit/>
          </a:bodyPr>
          <a:lstStyle/>
          <a:p>
            <a:pPr algn="ctr">
              <a:defRPr/>
            </a:pPr>
            <a:r>
              <a:rPr lang="en-US" sz="3600" dirty="0">
                <a:solidFill>
                  <a:srgbClr val="2DA2BF">
                    <a:lumMod val="75000"/>
                  </a:srgbClr>
                </a:solidFill>
                <a:effectLst/>
                <a:latin typeface="Calibri" pitchFamily="34" charset="0"/>
                <a:ea typeface="ＭＳ Ｐゴシック" pitchFamily="34" charset="-128"/>
              </a:rPr>
              <a:t>The World of Data Around Us</a:t>
            </a:r>
            <a:r>
              <a:rPr lang="en-US" sz="1800" dirty="0">
                <a:solidFill>
                  <a:schemeClr val="bg1"/>
                </a:solidFill>
                <a:latin typeface="Arial" charset="0"/>
              </a:rPr>
              <a:t>)</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8162926" y="1277939"/>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defTabSz="457200" fontAlgn="base">
                <a:spcBef>
                  <a:spcPct val="0"/>
                </a:spcBef>
                <a:spcAft>
                  <a:spcPct val="0"/>
                </a:spcAft>
              </a:pPr>
              <a:endParaRPr lang="en-US" sz="2800">
                <a:solidFill>
                  <a:prstClr val="black"/>
                </a:solidFill>
                <a:latin typeface="Arial" charset="0"/>
                <a:cs typeface="Arial" charset="0"/>
              </a:endParaRPr>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400">
                  <a:solidFill>
                    <a:prstClr val="white"/>
                  </a:solidFill>
                </a:rPr>
                <a:t>Transient information or unfilled demand for storage</a:t>
              </a:r>
            </a:p>
          </p:txBody>
        </p:sp>
      </p:grpSp>
      <p:sp>
        <p:nvSpPr>
          <p:cNvPr id="254981" name="Text Box 9"/>
          <p:cNvSpPr txBox="1">
            <a:spLocks noChangeArrowheads="1"/>
          </p:cNvSpPr>
          <p:nvPr/>
        </p:nvSpPr>
        <p:spPr bwMode="auto">
          <a:xfrm>
            <a:off x="4153128" y="2618344"/>
            <a:ext cx="1338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dirty="0">
                <a:solidFill>
                  <a:srgbClr val="DA1F28"/>
                </a:solidFill>
              </a:rPr>
              <a:t>Information</a:t>
            </a:r>
          </a:p>
        </p:txBody>
      </p:sp>
      <p:sp>
        <p:nvSpPr>
          <p:cNvPr id="254982" name="Line 10"/>
          <p:cNvSpPr>
            <a:spLocks noChangeShapeType="1"/>
          </p:cNvSpPr>
          <p:nvPr/>
        </p:nvSpPr>
        <p:spPr bwMode="auto">
          <a:xfrm flipV="1">
            <a:off x="5572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3" name="Line 11"/>
          <p:cNvSpPr>
            <a:spLocks noChangeShapeType="1"/>
          </p:cNvSpPr>
          <p:nvPr/>
        </p:nvSpPr>
        <p:spPr bwMode="auto">
          <a:xfrm>
            <a:off x="5081155" y="3109912"/>
            <a:ext cx="249670" cy="741363"/>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4" name="Text Box 12"/>
          <p:cNvSpPr txBox="1">
            <a:spLocks noChangeArrowheads="1"/>
          </p:cNvSpPr>
          <p:nvPr/>
        </p:nvSpPr>
        <p:spPr bwMode="auto">
          <a:xfrm>
            <a:off x="5953125" y="4562475"/>
            <a:ext cx="198868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3300"/>
                </a:solidFill>
              </a:rPr>
              <a:t>Available Storage</a:t>
            </a:r>
          </a:p>
        </p:txBody>
      </p:sp>
      <p:sp>
        <p:nvSpPr>
          <p:cNvPr id="254985" name="Line 14"/>
          <p:cNvSpPr>
            <a:spLocks noChangeShapeType="1"/>
          </p:cNvSpPr>
          <p:nvPr/>
        </p:nvSpPr>
        <p:spPr bwMode="auto">
          <a:xfrm flipV="1">
            <a:off x="7172326" y="3181351"/>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6" name="Line 15"/>
          <p:cNvSpPr>
            <a:spLocks noChangeShapeType="1"/>
          </p:cNvSpPr>
          <p:nvPr/>
        </p:nvSpPr>
        <p:spPr bwMode="auto">
          <a:xfrm flipH="1" flipV="1">
            <a:off x="5603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7" name="Text Box 16"/>
          <p:cNvSpPr txBox="1">
            <a:spLocks noChangeArrowheads="1"/>
          </p:cNvSpPr>
          <p:nvPr/>
        </p:nvSpPr>
        <p:spPr bwMode="auto">
          <a:xfrm rot="-5400000">
            <a:off x="426244" y="3283744"/>
            <a:ext cx="3257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1093788" y="2273300"/>
            <a:ext cx="914401" cy="914400"/>
          </a:xfrm>
          <a:prstGeom prst="straightConnector1">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arrow" w="med" len="med"/>
              </a14:hiddenLine>
            </a:ext>
          </a:extLst>
        </p:spPr>
      </p:cxnSp>
      <p:graphicFrame>
        <p:nvGraphicFramePr>
          <p:cNvPr id="254989" name="Chart 16"/>
          <p:cNvGraphicFramePr>
            <a:graphicFrameLocks/>
          </p:cNvGraphicFramePr>
          <p:nvPr/>
        </p:nvGraphicFramePr>
        <p:xfrm>
          <a:off x="7332664" y="2682876"/>
          <a:ext cx="3952875" cy="2824163"/>
        </p:xfrm>
        <a:graphic>
          <a:graphicData uri="http://schemas.openxmlformats.org/presentationml/2006/ole">
            <mc:AlternateContent xmlns:mc="http://schemas.openxmlformats.org/markup-compatibility/2006">
              <mc:Choice xmlns:v="urn:schemas-microsoft-com:vml" Requires="v">
                <p:oleObj spid="_x0000_s1037" r:id="rId6" imgW="3949881" imgH="2828310" progId="Excel.Chart.8">
                  <p:embed/>
                </p:oleObj>
              </mc:Choice>
              <mc:Fallback>
                <p:oleObj r:id="rId6" imgW="3949881" imgH="2828310"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2664" y="2682876"/>
                        <a:ext cx="3952875" cy="282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8371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2" y="1045446"/>
            <a:ext cx="7892546" cy="5171196"/>
          </a:xfrm>
          <a:prstGeom prst="rect">
            <a:avLst/>
          </a:prstGeom>
        </p:spPr>
      </p:pic>
      <p:sp>
        <p:nvSpPr>
          <p:cNvPr id="5" name="Rectangle 4"/>
          <p:cNvSpPr/>
          <p:nvPr/>
        </p:nvSpPr>
        <p:spPr>
          <a:xfrm>
            <a:off x="1661648" y="6216642"/>
            <a:ext cx="9448803" cy="523220"/>
          </a:xfrm>
          <a:prstGeom prst="rect">
            <a:avLst/>
          </a:prstGeom>
        </p:spPr>
        <p:txBody>
          <a:bodyPr wrap="square">
            <a:spAutoFit/>
          </a:bodyPr>
          <a:lstStyle/>
          <a:p>
            <a:r>
              <a:rPr lang="en-US" sz="1400" dirty="0" err="1">
                <a:latin typeface="Segoe UI" panose="020B0502040204020203" pitchFamily="34" charset="0"/>
              </a:rPr>
              <a:t>Gantz</a:t>
            </a:r>
            <a:r>
              <a:rPr lang="en-US" sz="1400" dirty="0">
                <a:latin typeface="Segoe UI" panose="020B0502040204020203" pitchFamily="34" charset="0"/>
              </a:rPr>
              <a:t>, J., &amp; </a:t>
            </a:r>
            <a:r>
              <a:rPr lang="en-US" sz="1400" dirty="0" err="1">
                <a:latin typeface="Segoe UI" panose="020B0502040204020203" pitchFamily="34" charset="0"/>
              </a:rPr>
              <a:t>Reinsel</a:t>
            </a:r>
            <a:r>
              <a:rPr lang="en-US" sz="1400" dirty="0">
                <a:latin typeface="Segoe UI" panose="020B0502040204020203" pitchFamily="34" charset="0"/>
              </a:rPr>
              <a:t>, D. (2012). </a:t>
            </a:r>
            <a:r>
              <a:rPr lang="en-US" sz="1400" i="1" dirty="0">
                <a:latin typeface="Segoe UI" panose="020B0502040204020203" pitchFamily="34" charset="0"/>
              </a:rPr>
              <a:t>The Digital Universe in 2020: Big Data, Bigger Digital Shadows, and Biggest Growth in the Far East</a:t>
            </a:r>
            <a:r>
              <a:rPr lang="en-US" sz="1400" dirty="0">
                <a:latin typeface="Segoe UI" panose="020B0502040204020203" pitchFamily="34" charset="0"/>
              </a:rPr>
              <a:t>. Retrieved from </a:t>
            </a:r>
            <a:r>
              <a:rPr lang="en-US" sz="1400" dirty="0">
                <a:latin typeface="Segoe UI" panose="020B0502040204020203" pitchFamily="34" charset="0"/>
                <a:hlinkClick r:id="rId3"/>
              </a:rPr>
              <a:t>https://</a:t>
            </a:r>
            <a:r>
              <a:rPr lang="en-US" sz="1400" dirty="0" smtClean="0">
                <a:latin typeface="Segoe UI" panose="020B0502040204020203" pitchFamily="34" charset="0"/>
                <a:hlinkClick r:id="rId3"/>
              </a:rPr>
              <a:t>www.emc.com/collateral/analyst-reports/idc-the-digital-universe-in-2020.pdf</a:t>
            </a:r>
            <a:r>
              <a:rPr lang="en-US" sz="1400" dirty="0" smtClean="0">
                <a:latin typeface="Segoe UI" panose="020B0502040204020203" pitchFamily="34" charset="0"/>
              </a:rPr>
              <a:t>. Page 3.</a:t>
            </a:r>
            <a:endParaRPr lang="en-US" sz="1400" dirty="0"/>
          </a:p>
        </p:txBody>
      </p:sp>
      <p:sp>
        <p:nvSpPr>
          <p:cNvPr id="6" name="Title 5"/>
          <p:cNvSpPr>
            <a:spLocks noGrp="1"/>
          </p:cNvSpPr>
          <p:nvPr>
            <p:ph type="title"/>
          </p:nvPr>
        </p:nvSpPr>
        <p:spPr>
          <a:xfrm>
            <a:off x="557978" y="1181205"/>
            <a:ext cx="5828071" cy="1325563"/>
          </a:xfrm>
        </p:spPr>
        <p:txBody>
          <a:bodyPr/>
          <a:lstStyle/>
          <a:p>
            <a:r>
              <a:rPr lang="en-US" dirty="0"/>
              <a:t>d</a:t>
            </a:r>
            <a:r>
              <a:rPr lang="en-US" dirty="0" smtClean="0"/>
              <a:t>ata growth</a:t>
            </a:r>
            <a:endParaRPr lang="en-US" dirty="0"/>
          </a:p>
        </p:txBody>
      </p:sp>
    </p:spTree>
    <p:extLst>
      <p:ext uri="{BB962C8B-B14F-4D97-AF65-F5344CB8AC3E}">
        <p14:creationId xmlns:p14="http://schemas.microsoft.com/office/powerpoint/2010/main" val="1985319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4" y="530011"/>
            <a:ext cx="10835148" cy="6062523"/>
          </a:xfrm>
          <a:prstGeom prst="rect">
            <a:avLst/>
          </a:prstGeom>
        </p:spPr>
      </p:pic>
      <p:sp>
        <p:nvSpPr>
          <p:cNvPr id="5" name="Rectangle 4"/>
          <p:cNvSpPr/>
          <p:nvPr/>
        </p:nvSpPr>
        <p:spPr>
          <a:xfrm>
            <a:off x="953409" y="6532080"/>
            <a:ext cx="9603976" cy="307777"/>
          </a:xfrm>
          <a:prstGeom prst="rect">
            <a:avLst/>
          </a:prstGeom>
        </p:spPr>
        <p:txBody>
          <a:bodyPr wrap="none">
            <a:spAutoFit/>
          </a:bodyPr>
          <a:lstStyle/>
          <a:p>
            <a:r>
              <a:rPr lang="en-US" sz="1400" dirty="0" smtClean="0"/>
              <a:t>Navarro, Fran (2014). </a:t>
            </a:r>
            <a:r>
              <a:rPr lang="en-US" sz="1400" dirty="0" err="1" smtClean="0"/>
              <a:t>Foco</a:t>
            </a:r>
            <a:r>
              <a:rPr lang="en-US" sz="1400" dirty="0" smtClean="0"/>
              <a:t> </a:t>
            </a:r>
            <a:r>
              <a:rPr lang="en-US" sz="1400" dirty="0" err="1" smtClean="0"/>
              <a:t>en</a:t>
            </a:r>
            <a:r>
              <a:rPr lang="en-US" sz="1400" dirty="0" smtClean="0"/>
              <a:t> </a:t>
            </a:r>
            <a:r>
              <a:rPr lang="en-US" sz="1400" dirty="0" err="1" smtClean="0"/>
              <a:t>Almacenamiento</a:t>
            </a:r>
            <a:r>
              <a:rPr lang="en-US" sz="1400" dirty="0" smtClean="0"/>
              <a:t>. Accessed from </a:t>
            </a:r>
            <a:r>
              <a:rPr lang="en-US" sz="1400" dirty="0" smtClean="0">
                <a:hlinkClick r:id="rId3"/>
              </a:rPr>
              <a:t>http</a:t>
            </a:r>
            <a:r>
              <a:rPr lang="en-US" sz="1400" dirty="0">
                <a:hlinkClick r:id="rId3"/>
              </a:rPr>
              <a:t>://</a:t>
            </a:r>
            <a:r>
              <a:rPr lang="en-US" sz="1400" dirty="0" smtClean="0">
                <a:hlinkClick r:id="rId3"/>
              </a:rPr>
              <a:t>www.slideshare.net/franmod/tendencias-storage</a:t>
            </a:r>
            <a:r>
              <a:rPr lang="en-US" sz="1400" dirty="0" smtClean="0"/>
              <a:t>. Slide 42.</a:t>
            </a:r>
            <a:endParaRPr lang="en-US" sz="1400" dirty="0"/>
          </a:p>
        </p:txBody>
      </p:sp>
    </p:spTree>
    <p:extLst>
      <p:ext uri="{BB962C8B-B14F-4D97-AF65-F5344CB8AC3E}">
        <p14:creationId xmlns:p14="http://schemas.microsoft.com/office/powerpoint/2010/main" val="42381791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TimBol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Bold" id="{6FC052E9-6E3F-43D1-985B-25010E1EC538}" vid="{0EA4D823-1973-47D7-8629-B99A4DEF17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TotalTime>
  <Words>4100</Words>
  <Application>Microsoft Office PowerPoint</Application>
  <PresentationFormat>Widescreen</PresentationFormat>
  <Paragraphs>560</Paragraphs>
  <Slides>41</Slides>
  <Notes>26</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41</vt:i4>
      </vt:variant>
    </vt:vector>
  </HeadingPairs>
  <TitlesOfParts>
    <vt:vector size="61" baseType="lpstr">
      <vt:lpstr>ＭＳ Ｐゴシック</vt:lpstr>
      <vt:lpstr>American Typewriter</vt:lpstr>
      <vt:lpstr>Arial</vt:lpstr>
      <vt:lpstr>Bitstream Vera Sans</vt:lpstr>
      <vt:lpstr>Calibri</vt:lpstr>
      <vt:lpstr>Calibri Light</vt:lpstr>
      <vt:lpstr>Cambria</vt:lpstr>
      <vt:lpstr>Courier New</vt:lpstr>
      <vt:lpstr>Franklin Gothic Book</vt:lpstr>
      <vt:lpstr>Segoe UI</vt:lpstr>
      <vt:lpstr>Times New Roman</vt:lpstr>
      <vt:lpstr>Verdana</vt:lpstr>
      <vt:lpstr>Wingdings</vt:lpstr>
      <vt:lpstr>Wingdings 2</vt:lpstr>
      <vt:lpstr>Wingdings 3</vt:lpstr>
      <vt:lpstr>Concourse</vt:lpstr>
      <vt:lpstr>1_Concourse</vt:lpstr>
      <vt:lpstr>TimBold</vt:lpstr>
      <vt:lpstr>Chart</vt:lpstr>
      <vt:lpstr>Microsoft Excel Chart</vt:lpstr>
      <vt:lpstr>Data Management in the  Research Environment</vt:lpstr>
      <vt:lpstr>Course Overview</vt:lpstr>
      <vt:lpstr>what you expect / what we expect syllabus review</vt:lpstr>
      <vt:lpstr>Software Carpentry</vt:lpstr>
      <vt:lpstr>your participation . . .</vt:lpstr>
      <vt:lpstr>Big Data</vt:lpstr>
      <vt:lpstr>The World of Data Around Us)</vt:lpstr>
      <vt:lpstr>data growth</vt:lpstr>
      <vt:lpstr>PowerPoint Presentation</vt:lpstr>
      <vt:lpstr>PowerPoint Presentation</vt:lpstr>
      <vt:lpstr>Data deluge</vt:lpstr>
      <vt:lpstr>The Data Deluge</vt:lpstr>
      <vt:lpstr>What is DATA Management?</vt:lpstr>
      <vt:lpstr>What is DATA Management?</vt:lpstr>
      <vt:lpstr>PowerPoint Presentation</vt:lpstr>
      <vt:lpstr>PowerPoint Presentation</vt:lpstr>
      <vt:lpstr>Why Manage Data</vt:lpstr>
      <vt:lpstr>The World of Data Around Us: Data Loss</vt:lpstr>
      <vt:lpstr>Poor Data Management Affects Everyone </vt:lpstr>
      <vt:lpstr>PowerPoint Presentation</vt:lpstr>
      <vt:lpstr>Poor Data Management Federal Agency Example</vt:lpstr>
      <vt:lpstr>Importance of Data Management</vt:lpstr>
      <vt:lpstr>Importance of Data Management</vt:lpstr>
      <vt:lpstr>Why Manage Data?</vt:lpstr>
      <vt:lpstr>. . . to this . . .</vt:lpstr>
      <vt:lpstr>. . . to this . . .</vt:lpstr>
      <vt:lpstr>Why Manage Data:  Researcher Perspective</vt:lpstr>
      <vt:lpstr>Why Data Management:  Researcher Perspective</vt:lpstr>
      <vt:lpstr>Why Data Management:  Foundation to Advance Science </vt:lpstr>
      <vt:lpstr>Well managed, publically accessible data is important: why?</vt:lpstr>
      <vt:lpstr>“Planet hidden in Hubble archives” Science News  (Feb. 27, 2009) </vt:lpstr>
      <vt:lpstr>PowerPoint Presentation</vt:lpstr>
      <vt:lpstr>PowerPoint Presentation</vt:lpstr>
      <vt:lpstr>Quick Review</vt:lpstr>
      <vt:lpstr>PowerPoint Presentation</vt:lpstr>
      <vt:lpstr>Data management  is not:</vt:lpstr>
      <vt:lpstr>What is DATA Management?</vt:lpstr>
      <vt:lpstr>and Research DATA Management?</vt:lpstr>
      <vt:lpstr>and Research DATA Management?</vt:lpstr>
      <vt:lpstr>and Research DATA Management?</vt:lpstr>
      <vt:lpstr>and Research DATA Management?</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209</cp:revision>
  <cp:lastPrinted>2015-02-20T18:57:29Z</cp:lastPrinted>
  <dcterms:created xsi:type="dcterms:W3CDTF">2015-01-21T19:33:25Z</dcterms:created>
  <dcterms:modified xsi:type="dcterms:W3CDTF">2015-12-14T19:33:08Z</dcterms:modified>
</cp:coreProperties>
</file>